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75" r:id="rId2"/>
    <p:sldId id="276" r:id="rId3"/>
    <p:sldId id="257" r:id="rId4"/>
    <p:sldId id="258" r:id="rId5"/>
    <p:sldId id="259" r:id="rId6"/>
    <p:sldId id="260" r:id="rId7"/>
    <p:sldId id="261" r:id="rId8"/>
    <p:sldId id="262" r:id="rId9"/>
    <p:sldId id="263" r:id="rId10"/>
    <p:sldId id="278" r:id="rId11"/>
    <p:sldId id="264" r:id="rId12"/>
    <p:sldId id="277" r:id="rId13"/>
    <p:sldId id="279" r:id="rId14"/>
    <p:sldId id="280" r:id="rId15"/>
    <p:sldId id="281" r:id="rId16"/>
    <p:sldId id="282" r:id="rId17"/>
    <p:sldId id="283"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6284947-32BE-4988-B56D-E959A69E0E0B}" type="datetimeFigureOut">
              <a:rPr lang="ar-SA" smtClean="0"/>
              <a:pPr/>
              <a:t>17/06/1438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8DFC71D-8400-4572-BEBF-C6072618CC16}" type="slidenum">
              <a:rPr lang="ar-SA" smtClean="0"/>
              <a:pPr/>
              <a:t>‹#›</a:t>
            </a:fld>
            <a:endParaRPr lang="ar-SA"/>
          </a:p>
        </p:txBody>
      </p:sp>
    </p:spTree>
    <p:extLst>
      <p:ext uri="{BB962C8B-B14F-4D97-AF65-F5344CB8AC3E}">
        <p14:creationId xmlns:p14="http://schemas.microsoft.com/office/powerpoint/2010/main" val="14396536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8DFC71D-8400-4572-BEBF-C6072618CC16}" type="slidenum">
              <a:rPr lang="ar-SA" smtClean="0"/>
              <a:pPr/>
              <a:t>15</a:t>
            </a:fld>
            <a:endParaRPr lang="ar-SA"/>
          </a:p>
        </p:txBody>
      </p:sp>
    </p:spTree>
    <p:extLst>
      <p:ext uri="{BB962C8B-B14F-4D97-AF65-F5344CB8AC3E}">
        <p14:creationId xmlns:p14="http://schemas.microsoft.com/office/powerpoint/2010/main" val="343116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F3F11540-5B49-4FA3-A248-BA69BB1E0BC3}" type="datetimeFigureOut">
              <a:rPr lang="en-US" smtClean="0"/>
              <a:pPr/>
              <a:t>3/15/2017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940FC54-C607-4F18-BA85-7F40477B8D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3F11540-5B49-4FA3-A248-BA69BB1E0BC3}"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3F11540-5B49-4FA3-A248-BA69BB1E0BC3}"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F3F11540-5B49-4FA3-A248-BA69BB1E0BC3}"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F3F11540-5B49-4FA3-A248-BA69BB1E0BC3}"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0FC54-C607-4F18-BA85-7F40477B8D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F3F11540-5B49-4FA3-A248-BA69BB1E0BC3}"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F3F11540-5B49-4FA3-A248-BA69BB1E0BC3}" type="datetimeFigureOut">
              <a:rPr lang="en-US" smtClean="0"/>
              <a:pPr/>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F3F11540-5B49-4FA3-A248-BA69BB1E0BC3}" type="datetimeFigureOut">
              <a:rPr lang="en-US" smtClean="0"/>
              <a:pPr/>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11540-5B49-4FA3-A248-BA69BB1E0BC3}" type="datetimeFigureOut">
              <a:rPr lang="en-US" smtClean="0"/>
              <a:pPr/>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F3F11540-5B49-4FA3-A248-BA69BB1E0BC3}"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0FC54-C607-4F18-BA85-7F40477B8D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F3F11540-5B49-4FA3-A248-BA69BB1E0BC3}"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940FC54-C607-4F18-BA85-7F40477B8D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F11540-5B49-4FA3-A248-BA69BB1E0BC3}" type="datetimeFigureOut">
              <a:rPr lang="en-US" smtClean="0"/>
              <a:pPr/>
              <a:t>3/15/2017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40FC54-C607-4F18-BA85-7F40477B8D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57148"/>
            <a:ext cx="7848872" cy="1754326"/>
          </a:xfrm>
          <a:prstGeom prst="rect">
            <a:avLst/>
          </a:prstGeom>
        </p:spPr>
        <p:txBody>
          <a:bodyPr wrap="square">
            <a:spAutoFit/>
          </a:bodyPr>
          <a:lstStyle/>
          <a:p>
            <a:pPr algn="ctr"/>
            <a:endParaRPr lang="en-US" sz="3600" dirty="0">
              <a:solidFill>
                <a:schemeClr val="tx2"/>
              </a:solidFill>
            </a:endParaRPr>
          </a:p>
          <a:p>
            <a:pPr algn="ctr"/>
            <a:r>
              <a:rPr lang="ar-IQ" sz="3600" b="1" dirty="0">
                <a:solidFill>
                  <a:schemeClr val="tx2"/>
                </a:solidFill>
              </a:rPr>
              <a:t>                      </a:t>
            </a:r>
            <a:r>
              <a:rPr lang="ar-IQ" sz="3600" b="1" dirty="0" smtClean="0">
                <a:solidFill>
                  <a:schemeClr val="tx2"/>
                </a:solidFill>
              </a:rPr>
              <a:t> </a:t>
            </a:r>
            <a:endParaRPr lang="en-US" sz="3600" dirty="0">
              <a:solidFill>
                <a:schemeClr val="tx2"/>
              </a:solidFill>
            </a:endParaRPr>
          </a:p>
          <a:p>
            <a:pPr algn="ctr"/>
            <a:r>
              <a:rPr lang="ar-IQ" sz="3600" b="1" dirty="0">
                <a:solidFill>
                  <a:schemeClr val="tx2"/>
                </a:solidFill>
              </a:rPr>
              <a:t>          </a:t>
            </a:r>
            <a:endParaRPr lang="en-US" sz="3600" dirty="0">
              <a:solidFill>
                <a:schemeClr val="tx2"/>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8"/>
            <a:ext cx="9144000" cy="6870095"/>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026"/>
            <a:ext cx="3511115" cy="1642759"/>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505074"/>
            <a:ext cx="7200800" cy="3228182"/>
          </a:xfrm>
          <a:prstGeom prst="rect">
            <a:avLst/>
          </a:prstGeom>
        </p:spPr>
      </p:pic>
    </p:spTree>
    <p:extLst>
      <p:ext uri="{BB962C8B-B14F-4D97-AF65-F5344CB8AC3E}">
        <p14:creationId xmlns:p14="http://schemas.microsoft.com/office/powerpoint/2010/main" val="24641603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grpSp>
        <p:nvGrpSpPr>
          <p:cNvPr id="6" name="مجموعة 5"/>
          <p:cNvGrpSpPr/>
          <p:nvPr/>
        </p:nvGrpSpPr>
        <p:grpSpPr>
          <a:xfrm>
            <a:off x="2339752" y="332656"/>
            <a:ext cx="6375921" cy="2468134"/>
            <a:chOff x="2339752" y="332656"/>
            <a:chExt cx="6375921" cy="2468134"/>
          </a:xfrm>
        </p:grpSpPr>
        <p:sp>
          <p:nvSpPr>
            <p:cNvPr id="2" name="مستطيل 1"/>
            <p:cNvSpPr/>
            <p:nvPr/>
          </p:nvSpPr>
          <p:spPr>
            <a:xfrm>
              <a:off x="3059832" y="332656"/>
              <a:ext cx="5655841" cy="461665"/>
            </a:xfrm>
            <a:prstGeom prst="rect">
              <a:avLst/>
            </a:prstGeom>
          </p:spPr>
          <p:txBody>
            <a:bodyPr wrap="square">
              <a:spAutoFit/>
            </a:bodyPr>
            <a:lstStyle/>
            <a:p>
              <a:pPr algn="r"/>
              <a:r>
                <a:rPr lang="ar-SA" sz="2400" dirty="0" smtClean="0">
                  <a:solidFill>
                    <a:srgbClr val="FFFF00"/>
                  </a:solidFill>
                  <a:cs typeface="PT Bold Heading" panose="00000400000000000000" pitchFamily="2" charset="-78"/>
                </a:rPr>
                <a:t>ج - الصفات </a:t>
              </a:r>
              <a:r>
                <a:rPr lang="ar-SA" sz="2400" dirty="0">
                  <a:solidFill>
                    <a:srgbClr val="FFFF00"/>
                  </a:solidFill>
                  <a:cs typeface="PT Bold Heading" panose="00000400000000000000" pitchFamily="2" charset="-78"/>
                </a:rPr>
                <a:t>الكمية لنبات الذرة الصفراء</a:t>
              </a:r>
            </a:p>
          </p:txBody>
        </p:sp>
        <p:sp>
          <p:nvSpPr>
            <p:cNvPr id="3" name="مستطيل 2"/>
            <p:cNvSpPr/>
            <p:nvPr/>
          </p:nvSpPr>
          <p:spPr>
            <a:xfrm>
              <a:off x="2339752" y="861798"/>
              <a:ext cx="6169749" cy="1938992"/>
            </a:xfrm>
            <a:prstGeom prst="rect">
              <a:avLst/>
            </a:prstGeom>
          </p:spPr>
          <p:txBody>
            <a:bodyPr wrap="square">
              <a:spAutoFit/>
            </a:bodyPr>
            <a:lstStyle/>
            <a:p>
              <a:pPr marL="285750" lvl="0" indent="-285750" algn="r" rtl="1">
                <a:lnSpc>
                  <a:spcPct val="150000"/>
                </a:lnSpc>
                <a:buFont typeface="Wingdings" panose="05000000000000000000" pitchFamily="2" charset="2"/>
                <a:buChar char="§"/>
              </a:pPr>
              <a:r>
                <a:rPr lang="ar-IQ" sz="2000" dirty="0" smtClean="0">
                  <a:solidFill>
                    <a:schemeClr val="bg1"/>
                  </a:solidFill>
                  <a:cs typeface="PT Bold Heading" panose="00000400000000000000" pitchFamily="2" charset="-78"/>
                </a:rPr>
                <a:t>عدد الصفوف</a:t>
              </a:r>
              <a:r>
                <a:rPr lang="ar-SA" sz="2000" dirty="0" smtClean="0">
                  <a:solidFill>
                    <a:schemeClr val="bg1"/>
                  </a:solidFill>
                  <a:cs typeface="PT Bold Heading" panose="00000400000000000000" pitchFamily="2" charset="-78"/>
                </a:rPr>
                <a:t> </a:t>
              </a:r>
              <a:endParaRPr lang="ar-IQ" sz="2000" dirty="0">
                <a:solidFill>
                  <a:schemeClr val="bg1"/>
                </a:solidFill>
                <a:cs typeface="PT Bold Heading" panose="00000400000000000000" pitchFamily="2" charset="-78"/>
              </a:endParaRPr>
            </a:p>
            <a:p>
              <a:pPr marL="285750" lvl="0" indent="-285750" algn="r" rtl="1">
                <a:lnSpc>
                  <a:spcPct val="150000"/>
                </a:lnSpc>
                <a:buFont typeface="Wingdings" panose="05000000000000000000" pitchFamily="2" charset="2"/>
                <a:buChar char="§"/>
              </a:pPr>
              <a:r>
                <a:rPr lang="ar-IQ" sz="2000" dirty="0">
                  <a:solidFill>
                    <a:schemeClr val="bg1"/>
                  </a:solidFill>
                  <a:cs typeface="PT Bold Heading" panose="00000400000000000000" pitchFamily="2" charset="-78"/>
                </a:rPr>
                <a:t>عدد الحبوب بالصف الواحد</a:t>
              </a:r>
            </a:p>
            <a:p>
              <a:pPr marL="285750" lvl="0" indent="-285750" algn="r" rtl="1">
                <a:lnSpc>
                  <a:spcPct val="150000"/>
                </a:lnSpc>
                <a:buFont typeface="Wingdings" panose="05000000000000000000" pitchFamily="2" charset="2"/>
                <a:buChar char="§"/>
              </a:pPr>
              <a:r>
                <a:rPr lang="ar-IQ" sz="2000" dirty="0">
                  <a:solidFill>
                    <a:schemeClr val="bg1"/>
                  </a:solidFill>
                  <a:cs typeface="PT Bold Heading" panose="00000400000000000000" pitchFamily="2" charset="-78"/>
                </a:rPr>
                <a:t>وزن  100 حبة ( غم )  </a:t>
              </a:r>
              <a:endParaRPr lang="en-US" sz="2000" dirty="0" smtClean="0">
                <a:solidFill>
                  <a:schemeClr val="bg1"/>
                </a:solidFill>
                <a:cs typeface="PT Bold Heading" panose="00000400000000000000" pitchFamily="2" charset="-78"/>
              </a:endParaRPr>
            </a:p>
            <a:p>
              <a:pPr marL="285750" lvl="0" indent="-285750" algn="r" rtl="1">
                <a:lnSpc>
                  <a:spcPct val="150000"/>
                </a:lnSpc>
                <a:buFont typeface="Wingdings" panose="05000000000000000000" pitchFamily="2" charset="2"/>
                <a:buChar char="§"/>
              </a:pPr>
              <a:r>
                <a:rPr lang="ar-IQ" sz="2000" dirty="0" smtClean="0">
                  <a:solidFill>
                    <a:schemeClr val="bg1"/>
                  </a:solidFill>
                  <a:cs typeface="PT Bold Heading" panose="00000400000000000000" pitchFamily="2" charset="-78"/>
                </a:rPr>
                <a:t>حاصل </a:t>
              </a:r>
              <a:r>
                <a:rPr lang="ar-IQ" sz="2000" dirty="0">
                  <a:solidFill>
                    <a:schemeClr val="bg1"/>
                  </a:solidFill>
                  <a:cs typeface="PT Bold Heading" panose="00000400000000000000" pitchFamily="2" charset="-78"/>
                </a:rPr>
                <a:t>الحبوب للنبات الواحد ( غم . </a:t>
              </a:r>
              <a:r>
                <a:rPr lang="ar-IQ" sz="2000" dirty="0" smtClean="0">
                  <a:solidFill>
                    <a:schemeClr val="bg1"/>
                  </a:solidFill>
                  <a:cs typeface="PT Bold Heading" panose="00000400000000000000" pitchFamily="2" charset="-78"/>
                </a:rPr>
                <a:t>نبات</a:t>
              </a:r>
              <a:r>
                <a:rPr lang="ar-IQ" sz="2000" baseline="30000" dirty="0" smtClean="0">
                  <a:solidFill>
                    <a:schemeClr val="bg1"/>
                  </a:solidFill>
                  <a:cs typeface="PT Bold Heading" panose="00000400000000000000" pitchFamily="2" charset="-78"/>
                </a:rPr>
                <a:t>-1</a:t>
              </a:r>
              <a:r>
                <a:rPr lang="ar-IQ" sz="2000" dirty="0" smtClean="0">
                  <a:solidFill>
                    <a:schemeClr val="bg1"/>
                  </a:solidFill>
                  <a:cs typeface="PT Bold Heading" panose="00000400000000000000" pitchFamily="2" charset="-78"/>
                </a:rPr>
                <a:t>) </a:t>
              </a:r>
              <a:endParaRPr lang="en-US" sz="2000" dirty="0">
                <a:solidFill>
                  <a:schemeClr val="bg1"/>
                </a:solidFill>
                <a:cs typeface="PT Bold Heading" panose="00000400000000000000" pitchFamily="2" charset="-78"/>
              </a:endParaRPr>
            </a:p>
          </p:txBody>
        </p:sp>
      </p:grpSp>
      <p:sp>
        <p:nvSpPr>
          <p:cNvPr id="4" name="Rectangle 3"/>
          <p:cNvSpPr/>
          <p:nvPr/>
        </p:nvSpPr>
        <p:spPr>
          <a:xfrm>
            <a:off x="4337551" y="2996952"/>
            <a:ext cx="4812536" cy="461665"/>
          </a:xfrm>
          <a:prstGeom prst="rect">
            <a:avLst/>
          </a:prstGeom>
        </p:spPr>
        <p:txBody>
          <a:bodyPr wrap="none">
            <a:spAutoFit/>
          </a:bodyPr>
          <a:lstStyle/>
          <a:p>
            <a:r>
              <a:rPr lang="ar-SA" sz="2400" dirty="0">
                <a:solidFill>
                  <a:srgbClr val="FFFF00"/>
                </a:solidFill>
                <a:cs typeface="PT Bold Heading" panose="00000400000000000000" pitchFamily="2" charset="-78"/>
              </a:rPr>
              <a:t>د</a:t>
            </a:r>
            <a:r>
              <a:rPr lang="ar-IQ" sz="2400" dirty="0" smtClean="0">
                <a:solidFill>
                  <a:srgbClr val="FFFF00"/>
                </a:solidFill>
                <a:cs typeface="PT Bold Heading" panose="00000400000000000000" pitchFamily="2" charset="-78"/>
              </a:rPr>
              <a:t> -</a:t>
            </a:r>
            <a:r>
              <a:rPr lang="ar-SA" sz="2400" dirty="0" smtClean="0">
                <a:solidFill>
                  <a:srgbClr val="FFFF00"/>
                </a:solidFill>
                <a:cs typeface="PT Bold Heading" panose="00000400000000000000" pitchFamily="2" charset="-78"/>
              </a:rPr>
              <a:t> </a:t>
            </a:r>
            <a:r>
              <a:rPr lang="ar-IQ" sz="2400" dirty="0" smtClean="0">
                <a:solidFill>
                  <a:srgbClr val="FFFF00"/>
                </a:solidFill>
                <a:cs typeface="PT Bold Heading" panose="00000400000000000000" pitchFamily="2" charset="-78"/>
              </a:rPr>
              <a:t>الصفات </a:t>
            </a:r>
            <a:r>
              <a:rPr lang="ar-IQ" sz="2400" dirty="0">
                <a:solidFill>
                  <a:srgbClr val="FFFF00"/>
                </a:solidFill>
                <a:cs typeface="PT Bold Heading" panose="00000400000000000000" pitchFamily="2" charset="-78"/>
              </a:rPr>
              <a:t>النوعية  لنبات الذرة الصفراء </a:t>
            </a:r>
            <a:endParaRPr lang="en-US" sz="2400" dirty="0">
              <a:solidFill>
                <a:srgbClr val="FFFF00"/>
              </a:solidFill>
              <a:cs typeface="PT Bold Heading" panose="00000400000000000000" pitchFamily="2" charset="-78"/>
            </a:endParaRPr>
          </a:p>
        </p:txBody>
      </p:sp>
      <p:sp>
        <p:nvSpPr>
          <p:cNvPr id="5" name="Rectangle 4"/>
          <p:cNvSpPr/>
          <p:nvPr/>
        </p:nvSpPr>
        <p:spPr>
          <a:xfrm>
            <a:off x="3275856" y="3489805"/>
            <a:ext cx="5430581" cy="1938992"/>
          </a:xfrm>
          <a:prstGeom prst="rect">
            <a:avLst/>
          </a:prstGeom>
        </p:spPr>
        <p:txBody>
          <a:bodyPr wrap="square">
            <a:spAutoFit/>
          </a:bodyPr>
          <a:lstStyle/>
          <a:p>
            <a:pPr marL="285750" indent="-285750" algn="r" rtl="1">
              <a:lnSpc>
                <a:spcPct val="150000"/>
              </a:lnSpc>
              <a:buFont typeface="Wingdings" panose="05000000000000000000" pitchFamily="2" charset="2"/>
              <a:buChar char="§"/>
            </a:pPr>
            <a:r>
              <a:rPr lang="ar-IQ" sz="2000" dirty="0" smtClean="0">
                <a:solidFill>
                  <a:schemeClr val="bg1"/>
                </a:solidFill>
                <a:cs typeface="PT Bold Heading" panose="00000400000000000000" pitchFamily="2" charset="-78"/>
              </a:rPr>
              <a:t>النسبة </a:t>
            </a:r>
            <a:r>
              <a:rPr lang="ar-IQ" sz="2000" dirty="0">
                <a:solidFill>
                  <a:schemeClr val="bg1"/>
                </a:solidFill>
                <a:cs typeface="PT Bold Heading" panose="00000400000000000000" pitchFamily="2" charset="-78"/>
              </a:rPr>
              <a:t>المئوية للبروتين في الحبوب  </a:t>
            </a:r>
            <a:r>
              <a:rPr lang="ar-IQ" sz="2000" dirty="0" smtClean="0">
                <a:solidFill>
                  <a:schemeClr val="bg1"/>
                </a:solidFill>
                <a:cs typeface="PT Bold Heading" panose="00000400000000000000" pitchFamily="2" charset="-78"/>
              </a:rPr>
              <a:t>%</a:t>
            </a:r>
            <a:endParaRPr lang="ar-SA" sz="2000" dirty="0" smtClean="0">
              <a:solidFill>
                <a:schemeClr val="bg1"/>
              </a:solidFill>
              <a:cs typeface="PT Bold Heading" panose="00000400000000000000" pitchFamily="2" charset="-78"/>
            </a:endParaRPr>
          </a:p>
          <a:p>
            <a:pPr marL="285750" indent="-285750" algn="r" rtl="1">
              <a:lnSpc>
                <a:spcPct val="150000"/>
              </a:lnSpc>
              <a:buFont typeface="Wingdings" panose="05000000000000000000" pitchFamily="2" charset="2"/>
              <a:buChar char="§"/>
            </a:pPr>
            <a:r>
              <a:rPr lang="ar-IQ" sz="2000" dirty="0" smtClean="0">
                <a:solidFill>
                  <a:schemeClr val="bg1"/>
                </a:solidFill>
                <a:cs typeface="PT Bold Heading" panose="00000400000000000000" pitchFamily="2" charset="-78"/>
              </a:rPr>
              <a:t>النسبة المئوية للزيت في الحبوب  %</a:t>
            </a:r>
            <a:endParaRPr lang="en-US" sz="2000" dirty="0" smtClean="0">
              <a:solidFill>
                <a:schemeClr val="bg1"/>
              </a:solidFill>
              <a:cs typeface="PT Bold Heading" panose="00000400000000000000" pitchFamily="2" charset="-78"/>
            </a:endParaRPr>
          </a:p>
          <a:p>
            <a:pPr marL="285750" indent="-285750" algn="r" rtl="1">
              <a:lnSpc>
                <a:spcPct val="150000"/>
              </a:lnSpc>
              <a:buFont typeface="Wingdings" panose="05000000000000000000" pitchFamily="2" charset="2"/>
              <a:buChar char="§"/>
            </a:pPr>
            <a:r>
              <a:rPr lang="ar-SA" sz="2000" dirty="0" smtClean="0">
                <a:solidFill>
                  <a:schemeClr val="bg1"/>
                </a:solidFill>
                <a:cs typeface="PT Bold Heading" panose="00000400000000000000" pitchFamily="2" charset="-78"/>
              </a:rPr>
              <a:t>حاصل </a:t>
            </a:r>
            <a:r>
              <a:rPr lang="ar-SA" sz="2000" dirty="0">
                <a:solidFill>
                  <a:schemeClr val="bg1"/>
                </a:solidFill>
                <a:cs typeface="PT Bold Heading" panose="00000400000000000000" pitchFamily="2" charset="-78"/>
              </a:rPr>
              <a:t>البروتين في النبات الواحد (غم</a:t>
            </a:r>
            <a:r>
              <a:rPr lang="ar-SA" sz="2000" dirty="0" smtClean="0">
                <a:solidFill>
                  <a:schemeClr val="bg1"/>
                </a:solidFill>
                <a:cs typeface="PT Bold Heading" panose="00000400000000000000" pitchFamily="2" charset="-78"/>
              </a:rPr>
              <a:t>)</a:t>
            </a:r>
          </a:p>
          <a:p>
            <a:pPr marL="285750" indent="-285750" algn="r" rtl="1">
              <a:lnSpc>
                <a:spcPct val="150000"/>
              </a:lnSpc>
              <a:buFont typeface="Wingdings" panose="05000000000000000000" pitchFamily="2" charset="2"/>
              <a:buChar char="§"/>
            </a:pPr>
            <a:r>
              <a:rPr lang="ar-SA" sz="2000" dirty="0" smtClean="0">
                <a:solidFill>
                  <a:schemeClr val="bg1"/>
                </a:solidFill>
                <a:cs typeface="PT Bold Heading" panose="00000400000000000000" pitchFamily="2" charset="-78"/>
              </a:rPr>
              <a:t>حاصل الزيت </a:t>
            </a:r>
            <a:r>
              <a:rPr lang="ar-SA" sz="2000" dirty="0">
                <a:solidFill>
                  <a:schemeClr val="bg1"/>
                </a:solidFill>
                <a:cs typeface="PT Bold Heading" panose="00000400000000000000" pitchFamily="2" charset="-78"/>
              </a:rPr>
              <a:t>في النبات الواحد </a:t>
            </a:r>
            <a:r>
              <a:rPr lang="ar-SA" sz="2000" dirty="0" smtClean="0">
                <a:solidFill>
                  <a:schemeClr val="bg1"/>
                </a:solidFill>
                <a:cs typeface="PT Bold Heading" panose="00000400000000000000" pitchFamily="2" charset="-78"/>
              </a:rPr>
              <a:t>(غم)</a:t>
            </a:r>
          </a:p>
        </p:txBody>
      </p:sp>
    </p:spTree>
    <p:extLst>
      <p:ext uri="{BB962C8B-B14F-4D97-AF65-F5344CB8AC3E}">
        <p14:creationId xmlns:p14="http://schemas.microsoft.com/office/powerpoint/2010/main" val="29185785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a:grpSpLocks/>
          </p:cNvGrpSpPr>
          <p:nvPr/>
        </p:nvGrpSpPr>
        <p:grpSpPr bwMode="auto">
          <a:xfrm>
            <a:off x="323850" y="333375"/>
            <a:ext cx="8640763" cy="6048375"/>
            <a:chOff x="323850" y="333375"/>
            <a:chExt cx="8640763" cy="6048375"/>
          </a:xfrm>
        </p:grpSpPr>
        <p:sp>
          <p:nvSpPr>
            <p:cNvPr id="12" name="Rectangle 5"/>
            <p:cNvSpPr>
              <a:spLocks noChangeArrowheads="1"/>
            </p:cNvSpPr>
            <p:nvPr/>
          </p:nvSpPr>
          <p:spPr bwMode="gray">
            <a:xfrm rot="21280823">
              <a:off x="323850" y="333375"/>
              <a:ext cx="8207375" cy="6048375"/>
            </a:xfrm>
            <a:prstGeom prst="rect">
              <a:avLst/>
            </a:prstGeom>
            <a:solidFill>
              <a:srgbClr val="EAEAEA"/>
            </a:solidFill>
            <a:ln w="9525">
              <a:solidFill>
                <a:srgbClr val="FF00FF"/>
              </a:solidFill>
              <a:miter lim="800000"/>
              <a:headEnd/>
              <a:tailEnd/>
            </a:ln>
            <a:effectLst/>
            <a:extLst/>
          </p:spPr>
          <p:txBody>
            <a:bodyPr wrap="none" anchor="ctr">
              <a:scene3d>
                <a:camera prst="orthographicFront"/>
                <a:lightRig rig="threePt" dir="t"/>
              </a:scene3d>
              <a:sp3d extrusionH="57150">
                <a:bevelT w="38100" h="38100"/>
              </a:sp3d>
            </a:bodyPr>
            <a:lstStyle/>
            <a:p>
              <a:pPr fontAlgn="base">
                <a:spcBef>
                  <a:spcPct val="0"/>
                </a:spcBef>
                <a:spcAft>
                  <a:spcPct val="0"/>
                </a:spcAft>
                <a:buFontTx/>
                <a:buChar char="•"/>
                <a:defRPr/>
              </a:pPr>
              <a:endParaRPr lang="ar-EG" b="1">
                <a:solidFill>
                  <a:srgbClr val="000000"/>
                </a:solidFill>
                <a:latin typeface="Arial"/>
                <a:cs typeface="Arial"/>
              </a:endParaRPr>
            </a:p>
          </p:txBody>
        </p:sp>
        <p:sp>
          <p:nvSpPr>
            <p:cNvPr id="13" name="Rectangle 6"/>
            <p:cNvSpPr>
              <a:spLocks noChangeArrowheads="1"/>
            </p:cNvSpPr>
            <p:nvPr/>
          </p:nvSpPr>
          <p:spPr bwMode="gray">
            <a:xfrm>
              <a:off x="939800" y="563563"/>
              <a:ext cx="8024813" cy="5524500"/>
            </a:xfrm>
            <a:prstGeom prst="rect">
              <a:avLst/>
            </a:prstGeom>
            <a:gradFill rotWithShape="1">
              <a:gsLst>
                <a:gs pos="0">
                  <a:srgbClr val="99CCFF"/>
                </a:gs>
                <a:gs pos="100000">
                  <a:srgbClr val="FFFFFF"/>
                </a:gs>
              </a:gsLst>
              <a:lin ang="5400000" scaled="1"/>
            </a:gradFill>
            <a:ln w="9525">
              <a:solidFill>
                <a:srgbClr val="000000"/>
              </a:solidFill>
              <a:miter lim="800000"/>
              <a:headEnd/>
              <a:tailEnd/>
            </a:ln>
            <a:effectLst/>
            <a:extLst/>
          </p:spPr>
          <p:txBody>
            <a:bodyPr wrap="none" anchor="ctr">
              <a:scene3d>
                <a:camera prst="orthographicFront"/>
                <a:lightRig rig="threePt" dir="t"/>
              </a:scene3d>
              <a:sp3d extrusionH="57150">
                <a:bevelT w="38100" h="38100"/>
              </a:sp3d>
            </a:bodyPr>
            <a:lstStyle/>
            <a:p>
              <a:pPr algn="just" fontAlgn="base">
                <a:spcBef>
                  <a:spcPct val="0"/>
                </a:spcBef>
                <a:spcAft>
                  <a:spcPct val="0"/>
                </a:spcAft>
                <a:defRPr/>
              </a:pPr>
              <a:endParaRPr lang="en-US" b="1">
                <a:solidFill>
                  <a:srgbClr val="000000"/>
                </a:solidFill>
                <a:latin typeface="Arial"/>
                <a:cs typeface="Arial"/>
              </a:endParaRPr>
            </a:p>
          </p:txBody>
        </p:sp>
      </p:grpSp>
      <p:sp>
        <p:nvSpPr>
          <p:cNvPr id="6" name="Rectangle 5"/>
          <p:cNvSpPr/>
          <p:nvPr/>
        </p:nvSpPr>
        <p:spPr>
          <a:xfrm>
            <a:off x="5364088" y="332656"/>
            <a:ext cx="3042592" cy="461665"/>
          </a:xfrm>
          <a:prstGeom prst="rect">
            <a:avLst/>
          </a:prstGeom>
        </p:spPr>
        <p:txBody>
          <a:bodyPr wrap="square">
            <a:spAutoFit/>
          </a:bodyPr>
          <a:lstStyle/>
          <a:p>
            <a:pPr algn="r" rtl="1"/>
            <a:r>
              <a:rPr lang="ar-IQ" sz="2400" dirty="0" smtClean="0">
                <a:solidFill>
                  <a:srgbClr val="FF0000"/>
                </a:solidFill>
                <a:cs typeface="PT Bold Heading" panose="00000400000000000000" pitchFamily="2" charset="-78"/>
              </a:rPr>
              <a:t>- التحليل الاحصائي </a:t>
            </a:r>
            <a:endParaRPr lang="en-US" sz="2400" dirty="0">
              <a:solidFill>
                <a:srgbClr val="FF0000"/>
              </a:solidFill>
              <a:cs typeface="PT Bold Heading" panose="00000400000000000000" pitchFamily="2" charset="-78"/>
            </a:endParaRPr>
          </a:p>
        </p:txBody>
      </p:sp>
      <p:sp>
        <p:nvSpPr>
          <p:cNvPr id="7" name="Rectangle 6"/>
          <p:cNvSpPr/>
          <p:nvPr/>
        </p:nvSpPr>
        <p:spPr>
          <a:xfrm>
            <a:off x="939800" y="854540"/>
            <a:ext cx="7952680" cy="4401205"/>
          </a:xfrm>
          <a:prstGeom prst="rect">
            <a:avLst/>
          </a:prstGeom>
        </p:spPr>
        <p:txBody>
          <a:bodyPr wrap="square">
            <a:spAutoFit/>
          </a:bodyPr>
          <a:lstStyle/>
          <a:p>
            <a:pPr algn="justLow" rtl="1">
              <a:lnSpc>
                <a:spcPct val="200000"/>
              </a:lnSpc>
            </a:pPr>
            <a:r>
              <a:rPr lang="ar-IQ" sz="2000" dirty="0" smtClean="0">
                <a:ea typeface="Calibri"/>
                <a:cs typeface="Simplified Arabic"/>
              </a:rPr>
              <a:t>	</a:t>
            </a:r>
            <a:r>
              <a:rPr lang="ar-SA" sz="2000" dirty="0" smtClean="0">
                <a:ea typeface="Calibri"/>
                <a:cs typeface="PT Bold Heading" panose="00000400000000000000" pitchFamily="2" charset="-78"/>
              </a:rPr>
              <a:t>بع</a:t>
            </a:r>
            <a:r>
              <a:rPr lang="ar-IQ" sz="2000" dirty="0" smtClean="0">
                <a:ea typeface="Calibri"/>
                <a:cs typeface="PT Bold Heading" panose="00000400000000000000" pitchFamily="2" charset="-78"/>
              </a:rPr>
              <a:t>د </a:t>
            </a:r>
            <a:r>
              <a:rPr lang="ar-IQ" sz="2000" dirty="0">
                <a:ea typeface="Calibri"/>
                <a:cs typeface="PT Bold Heading" panose="00000400000000000000" pitchFamily="2" charset="-78"/>
              </a:rPr>
              <a:t>جمع البيانات </a:t>
            </a:r>
            <a:r>
              <a:rPr lang="ar-IQ" sz="2000" dirty="0" smtClean="0">
                <a:ea typeface="Calibri"/>
                <a:cs typeface="PT Bold Heading" panose="00000400000000000000" pitchFamily="2" charset="-78"/>
              </a:rPr>
              <a:t>وتبويبها </a:t>
            </a:r>
            <a:r>
              <a:rPr lang="ar-IQ" sz="2000" dirty="0">
                <a:ea typeface="Calibri"/>
                <a:cs typeface="PT Bold Heading" panose="00000400000000000000" pitchFamily="2" charset="-78"/>
              </a:rPr>
              <a:t>لجميع الصفات المدروسة , حللت البيانات احصائيا طبقا لطريقة تحليل التباين لتجربة </a:t>
            </a:r>
            <a:r>
              <a:rPr lang="ar-IQ" sz="2000" dirty="0" err="1">
                <a:ea typeface="Calibri"/>
                <a:cs typeface="PT Bold Heading" panose="00000400000000000000" pitchFamily="2" charset="-78"/>
              </a:rPr>
              <a:t>عاملية</a:t>
            </a:r>
            <a:r>
              <a:rPr lang="ar-IQ" sz="2000" dirty="0">
                <a:ea typeface="Calibri"/>
                <a:cs typeface="PT Bold Heading" panose="00000400000000000000" pitchFamily="2" charset="-78"/>
              </a:rPr>
              <a:t> بتصميم القطاعات العشوائية الكاملة </a:t>
            </a:r>
            <a:r>
              <a:rPr lang="en-US" sz="2000" dirty="0">
                <a:latin typeface="Simplified Arabic"/>
                <a:ea typeface="Calibri"/>
                <a:cs typeface="PT Bold Heading" panose="00000400000000000000" pitchFamily="2" charset="-78"/>
              </a:rPr>
              <a:t>RCBD</a:t>
            </a:r>
            <a:r>
              <a:rPr lang="ar-IQ" sz="2000" dirty="0">
                <a:latin typeface="Simplified Arabic"/>
                <a:ea typeface="Calibri"/>
                <a:cs typeface="PT Bold Heading" panose="00000400000000000000" pitchFamily="2" charset="-78"/>
              </a:rPr>
              <a:t> باستخدام البرنامج الاحصائي </a:t>
            </a:r>
            <a:r>
              <a:rPr lang="en-US" sz="2000" dirty="0">
                <a:latin typeface="Simplified Arabic"/>
                <a:ea typeface="Calibri"/>
                <a:cs typeface="PT Bold Heading" panose="00000400000000000000" pitchFamily="2" charset="-78"/>
              </a:rPr>
              <a:t>SPSS</a:t>
            </a:r>
            <a:r>
              <a:rPr lang="ar-IQ" sz="2000" dirty="0">
                <a:latin typeface="Simplified Arabic"/>
                <a:ea typeface="Calibri"/>
                <a:cs typeface="PT Bold Heading" panose="00000400000000000000" pitchFamily="2" charset="-78"/>
              </a:rPr>
              <a:t>, ثم اختبار اقل فرق </a:t>
            </a:r>
            <a:r>
              <a:rPr lang="ar-IQ" sz="2000" dirty="0" smtClean="0">
                <a:latin typeface="Simplified Arabic"/>
                <a:ea typeface="Calibri"/>
                <a:cs typeface="PT Bold Heading" panose="00000400000000000000" pitchFamily="2" charset="-78"/>
              </a:rPr>
              <a:t>معنوي</a:t>
            </a:r>
          </a:p>
          <a:p>
            <a:pPr algn="justLow" rtl="1">
              <a:lnSpc>
                <a:spcPct val="200000"/>
              </a:lnSpc>
            </a:pPr>
            <a:r>
              <a:rPr lang="ar-IQ" sz="2000" dirty="0" smtClean="0">
                <a:latin typeface="Simplified Arabic"/>
                <a:ea typeface="Calibri"/>
                <a:cs typeface="PT Bold Heading" panose="00000400000000000000" pitchFamily="2" charset="-78"/>
              </a:rPr>
              <a:t> </a:t>
            </a:r>
            <a:r>
              <a:rPr lang="ar-IQ" sz="2000" dirty="0">
                <a:latin typeface="Simplified Arabic"/>
                <a:ea typeface="Calibri"/>
                <a:cs typeface="PT Bold Heading" panose="00000400000000000000" pitchFamily="2" charset="-78"/>
              </a:rPr>
              <a:t>( أ. ف. م) للمفاضلة بين المتوسطات الحسابية للمعاملات وعند مستوى احتمال </a:t>
            </a:r>
            <a:r>
              <a:rPr lang="en-US" sz="2000" dirty="0">
                <a:latin typeface="Simplified Arabic"/>
                <a:ea typeface="Calibri"/>
                <a:cs typeface="PT Bold Heading" panose="00000400000000000000" pitchFamily="2" charset="-78"/>
              </a:rPr>
              <a:t>5</a:t>
            </a:r>
            <a:r>
              <a:rPr lang="ar-IQ" sz="2000" dirty="0">
                <a:latin typeface="Simplified Arabic"/>
                <a:ea typeface="Calibri"/>
                <a:cs typeface="PT Bold Heading" panose="00000400000000000000" pitchFamily="2" charset="-78"/>
              </a:rPr>
              <a:t>% </a:t>
            </a:r>
            <a:r>
              <a:rPr lang="ar-IQ" sz="2000" dirty="0" smtClean="0">
                <a:latin typeface="Simplified Arabic"/>
                <a:ea typeface="Calibri"/>
                <a:cs typeface="PT Bold Heading" panose="00000400000000000000" pitchFamily="2" charset="-78"/>
              </a:rPr>
              <a:t>.</a:t>
            </a:r>
          </a:p>
          <a:p>
            <a:pPr algn="justLow" rtl="1">
              <a:lnSpc>
                <a:spcPct val="200000"/>
              </a:lnSpc>
            </a:pPr>
            <a:r>
              <a:rPr lang="ar-IQ" sz="2000" dirty="0">
                <a:latin typeface="Simplified Arabic"/>
                <a:ea typeface="Calibri"/>
                <a:cs typeface="PT Bold Heading" panose="00000400000000000000" pitchFamily="2" charset="-78"/>
              </a:rPr>
              <a:t>	</a:t>
            </a:r>
            <a:r>
              <a:rPr lang="ar-IQ" sz="2000" dirty="0" smtClean="0">
                <a:latin typeface="Simplified Arabic"/>
                <a:ea typeface="Calibri"/>
                <a:cs typeface="PT Bold Heading" panose="00000400000000000000" pitchFamily="2" charset="-78"/>
              </a:rPr>
              <a:t>و </a:t>
            </a:r>
            <a:r>
              <a:rPr lang="ar-IQ" sz="2000" dirty="0">
                <a:latin typeface="Simplified Arabic"/>
                <a:ea typeface="Calibri"/>
                <a:cs typeface="PT Bold Heading" panose="00000400000000000000" pitchFamily="2" charset="-78"/>
              </a:rPr>
              <a:t>تم استخراج قيم معاملات </a:t>
            </a:r>
            <a:r>
              <a:rPr lang="ar-IQ" sz="2000" dirty="0" smtClean="0">
                <a:latin typeface="Simplified Arabic"/>
                <a:ea typeface="Calibri"/>
                <a:cs typeface="PT Bold Heading" panose="00000400000000000000" pitchFamily="2" charset="-78"/>
              </a:rPr>
              <a:t>الارتباط </a:t>
            </a:r>
            <a:r>
              <a:rPr lang="ar-IQ" sz="2000" dirty="0">
                <a:latin typeface="Simplified Arabic"/>
                <a:ea typeface="Calibri"/>
                <a:cs typeface="PT Bold Heading" panose="00000400000000000000" pitchFamily="2" charset="-78"/>
              </a:rPr>
              <a:t>البسيط بين جميع الصفات المدروسة لبيان العلاقات بين صفات النمو والحاصل </a:t>
            </a:r>
            <a:r>
              <a:rPr lang="ar-IQ" sz="2000" dirty="0" smtClean="0">
                <a:latin typeface="Simplified Arabic"/>
                <a:ea typeface="Calibri"/>
                <a:cs typeface="PT Bold Heading" panose="00000400000000000000" pitchFamily="2" charset="-78"/>
              </a:rPr>
              <a:t>ومكوناته </a:t>
            </a:r>
            <a:r>
              <a:rPr lang="ar-IQ" sz="2000" dirty="0">
                <a:latin typeface="Simplified Arabic"/>
                <a:ea typeface="Calibri"/>
                <a:cs typeface="PT Bold Heading" panose="00000400000000000000" pitchFamily="2" charset="-78"/>
              </a:rPr>
              <a:t>والمحتوى النوعي للحبوب وتشخيص الصفات الاكثر ارتباطا بحاصل حبوب الذرة </a:t>
            </a:r>
            <a:r>
              <a:rPr lang="ar-IQ" sz="2000" dirty="0" smtClean="0">
                <a:latin typeface="Simplified Arabic"/>
                <a:ea typeface="Calibri"/>
                <a:cs typeface="PT Bold Heading" panose="00000400000000000000" pitchFamily="2" charset="-78"/>
              </a:rPr>
              <a:t>الصفراء.</a:t>
            </a:r>
            <a:endParaRPr lang="en-US" sz="2000" dirty="0">
              <a:cs typeface="PT Bold Heading" panose="00000400000000000000" pitchFamily="2" charset="-78"/>
            </a:endParaRPr>
          </a:p>
        </p:txBody>
      </p:sp>
    </p:spTree>
    <p:extLst>
      <p:ext uri="{BB962C8B-B14F-4D97-AF65-F5344CB8AC3E}">
        <p14:creationId xmlns:p14="http://schemas.microsoft.com/office/powerpoint/2010/main" val="2922604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circle(in)">
                                      <p:cBhvr>
                                        <p:cTn id="15" dur="2000"/>
                                        <p:tgtEl>
                                          <p:spTgt spid="7">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ircle(in)">
                                      <p:cBhvr>
                                        <p:cTn id="18" dur="2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9512" y="266165"/>
            <a:ext cx="8568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r" rtl="1" fontAlgn="base">
              <a:spcBef>
                <a:spcPct val="0"/>
              </a:spcBef>
              <a:spcAft>
                <a:spcPct val="0"/>
              </a:spcAft>
              <a:tabLst>
                <a:tab pos="660400" algn="l"/>
              </a:tabLst>
              <a:defRPr>
                <a:solidFill>
                  <a:schemeClr val="tx1"/>
                </a:solidFill>
                <a:latin typeface="Arial" pitchFamily="34" charset="0"/>
                <a:cs typeface="Arial" pitchFamily="34" charset="0"/>
              </a:defRPr>
            </a:lvl1pPr>
            <a:lvl2pPr algn="r" rtl="1" fontAlgn="base">
              <a:spcBef>
                <a:spcPct val="0"/>
              </a:spcBef>
              <a:spcAft>
                <a:spcPct val="0"/>
              </a:spcAft>
              <a:tabLst>
                <a:tab pos="660400" algn="l"/>
              </a:tabLst>
              <a:defRPr>
                <a:solidFill>
                  <a:schemeClr val="tx1"/>
                </a:solidFill>
                <a:latin typeface="Arial" pitchFamily="34" charset="0"/>
                <a:cs typeface="Arial" pitchFamily="34" charset="0"/>
              </a:defRPr>
            </a:lvl2pPr>
            <a:lvl3pPr algn="r" rtl="1" fontAlgn="base">
              <a:spcBef>
                <a:spcPct val="0"/>
              </a:spcBef>
              <a:spcAft>
                <a:spcPct val="0"/>
              </a:spcAft>
              <a:tabLst>
                <a:tab pos="660400" algn="l"/>
              </a:tabLst>
              <a:defRPr>
                <a:solidFill>
                  <a:schemeClr val="tx1"/>
                </a:solidFill>
                <a:latin typeface="Arial" pitchFamily="34" charset="0"/>
                <a:cs typeface="Arial" pitchFamily="34" charset="0"/>
              </a:defRPr>
            </a:lvl3pPr>
            <a:lvl4pPr algn="r" rtl="1" fontAlgn="base">
              <a:spcBef>
                <a:spcPct val="0"/>
              </a:spcBef>
              <a:spcAft>
                <a:spcPct val="0"/>
              </a:spcAft>
              <a:tabLst>
                <a:tab pos="660400" algn="l"/>
              </a:tabLst>
              <a:defRPr>
                <a:solidFill>
                  <a:schemeClr val="tx1"/>
                </a:solidFill>
                <a:latin typeface="Arial" pitchFamily="34" charset="0"/>
                <a:cs typeface="Arial" pitchFamily="34" charset="0"/>
              </a:defRPr>
            </a:lvl4pPr>
            <a:lvl5pPr algn="r" rtl="1" fontAlgn="base">
              <a:spcBef>
                <a:spcPct val="0"/>
              </a:spcBef>
              <a:spcAft>
                <a:spcPct val="0"/>
              </a:spcAft>
              <a:tabLst>
                <a:tab pos="660400" algn="l"/>
              </a:tabLst>
              <a:defRPr>
                <a:solidFill>
                  <a:schemeClr val="tx1"/>
                </a:solidFill>
                <a:latin typeface="Arial" pitchFamily="34" charset="0"/>
                <a:cs typeface="Arial" pitchFamily="34" charset="0"/>
              </a:defRPr>
            </a:lvl5pPr>
            <a:lvl6pPr algn="r" rtl="1" fontAlgn="base">
              <a:spcBef>
                <a:spcPct val="0"/>
              </a:spcBef>
              <a:spcAft>
                <a:spcPct val="0"/>
              </a:spcAft>
              <a:tabLst>
                <a:tab pos="660400" algn="l"/>
              </a:tabLst>
              <a:defRPr>
                <a:solidFill>
                  <a:schemeClr val="tx1"/>
                </a:solidFill>
                <a:latin typeface="Arial" pitchFamily="34" charset="0"/>
                <a:cs typeface="Arial" pitchFamily="34" charset="0"/>
              </a:defRPr>
            </a:lvl6pPr>
            <a:lvl7pPr algn="r" rtl="1" fontAlgn="base">
              <a:spcBef>
                <a:spcPct val="0"/>
              </a:spcBef>
              <a:spcAft>
                <a:spcPct val="0"/>
              </a:spcAft>
              <a:tabLst>
                <a:tab pos="660400" algn="l"/>
              </a:tabLst>
              <a:defRPr>
                <a:solidFill>
                  <a:schemeClr val="tx1"/>
                </a:solidFill>
                <a:latin typeface="Arial" pitchFamily="34" charset="0"/>
                <a:cs typeface="Arial" pitchFamily="34" charset="0"/>
              </a:defRPr>
            </a:lvl7pPr>
            <a:lvl8pPr algn="r" rtl="1" fontAlgn="base">
              <a:spcBef>
                <a:spcPct val="0"/>
              </a:spcBef>
              <a:spcAft>
                <a:spcPct val="0"/>
              </a:spcAft>
              <a:tabLst>
                <a:tab pos="660400" algn="l"/>
              </a:tabLst>
              <a:defRPr>
                <a:solidFill>
                  <a:schemeClr val="tx1"/>
                </a:solidFill>
                <a:latin typeface="Arial" pitchFamily="34" charset="0"/>
                <a:cs typeface="Arial" pitchFamily="34" charset="0"/>
              </a:defRPr>
            </a:lvl8pPr>
            <a:lvl9pPr algn="r" rtl="1" fontAlgn="base">
              <a:spcBef>
                <a:spcPct val="0"/>
              </a:spcBef>
              <a:spcAft>
                <a:spcPct val="0"/>
              </a:spcAft>
              <a:tabLst>
                <a:tab pos="660400" algn="l"/>
              </a:tabLst>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660400" algn="l"/>
              </a:tabLst>
            </a:pP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جدول (</a:t>
            </a:r>
            <a:r>
              <a:rPr kumimoji="0" lang="en-US"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1</a:t>
            </a: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 </a:t>
            </a:r>
          </a:p>
          <a:p>
            <a:pPr marL="0" marR="0" lvl="0" indent="0" algn="ctr" defTabSz="914400" rtl="1" eaLnBrk="1" fontAlgn="base" latinLnBrk="0" hangingPunct="1">
              <a:lnSpc>
                <a:spcPct val="100000"/>
              </a:lnSpc>
              <a:spcBef>
                <a:spcPct val="0"/>
              </a:spcBef>
              <a:spcAft>
                <a:spcPct val="0"/>
              </a:spcAft>
              <a:buClrTx/>
              <a:buSzTx/>
              <a:buFontTx/>
              <a:buNone/>
              <a:tabLst>
                <a:tab pos="660400" algn="l"/>
              </a:tabLst>
            </a:pP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تأثير الرش بالزنك  والنحاس في محتوى اوراق  نباتات </a:t>
            </a:r>
            <a:r>
              <a:rPr kumimoji="0" lang="ar-IQ" altLang="ar-IQ" i="0" u="none" strike="noStrike" cap="none" normalizeH="0" baseline="0" dirty="0" err="1" smtClean="0">
                <a:ln>
                  <a:noFill/>
                </a:ln>
                <a:solidFill>
                  <a:srgbClr val="FF0000"/>
                </a:solidFill>
                <a:effectLst/>
                <a:latin typeface="Simplified Arabic" pitchFamily="18" charset="-78"/>
                <a:ea typeface="Calibri" pitchFamily="34" charset="0"/>
                <a:cs typeface="PT Bold Heading" panose="00000400000000000000" pitchFamily="2" charset="-78"/>
              </a:rPr>
              <a:t>االذرة</a:t>
            </a: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 الصفراء من الزنك والنحاس </a:t>
            </a:r>
          </a:p>
          <a:p>
            <a:pPr marL="0" marR="0" lvl="0" indent="0" algn="ctr" defTabSz="914400" rtl="1" eaLnBrk="1" fontAlgn="base" latinLnBrk="0" hangingPunct="1">
              <a:lnSpc>
                <a:spcPct val="100000"/>
              </a:lnSpc>
              <a:spcBef>
                <a:spcPct val="0"/>
              </a:spcBef>
              <a:spcAft>
                <a:spcPct val="0"/>
              </a:spcAft>
              <a:buClrTx/>
              <a:buSzTx/>
              <a:buFontTx/>
              <a:buNone/>
              <a:tabLst>
                <a:tab pos="660400" algn="l"/>
              </a:tabLst>
            </a:pP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 </a:t>
            </a:r>
            <a:r>
              <a:rPr kumimoji="0" lang="ar-IQ" altLang="ar-IQ" i="0" u="none" strike="noStrike" cap="none" normalizeH="0" baseline="0" dirty="0" err="1" smtClean="0">
                <a:ln>
                  <a:noFill/>
                </a:ln>
                <a:solidFill>
                  <a:srgbClr val="FF0000"/>
                </a:solidFill>
                <a:effectLst/>
                <a:latin typeface="Simplified Arabic" pitchFamily="18" charset="-78"/>
                <a:ea typeface="Calibri" pitchFamily="34" charset="0"/>
                <a:cs typeface="PT Bold Heading" panose="00000400000000000000" pitchFamily="2" charset="-78"/>
              </a:rPr>
              <a:t>اﻠ</a:t>
            </a: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 </a:t>
            </a:r>
            <a:r>
              <a:rPr kumimoji="0" lang="en-BZ"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NPK </a:t>
            </a:r>
            <a:r>
              <a:rPr kumimoji="0" lang="ar-IQ" altLang="ar-IQ" i="0" u="none" strike="noStrike" cap="none" normalizeH="0" baseline="0" dirty="0" smtClean="0">
                <a:ln>
                  <a:noFill/>
                </a:ln>
                <a:solidFill>
                  <a:srgbClr val="FF0000"/>
                </a:solidFill>
                <a:effectLst/>
                <a:latin typeface="Simplified Arabic" pitchFamily="18" charset="-78"/>
                <a:ea typeface="Calibri" pitchFamily="34" charset="0"/>
                <a:cs typeface="PT Bold Heading" panose="00000400000000000000" pitchFamily="2" charset="-78"/>
              </a:rPr>
              <a:t> ودليل الكلوروفيل</a:t>
            </a:r>
            <a:endParaRPr kumimoji="0" lang="en-US" altLang="ar-IQ" sz="1000" i="0" u="none" strike="noStrike" cap="none" normalizeH="0" baseline="0" dirty="0" smtClean="0">
              <a:ln>
                <a:noFill/>
              </a:ln>
              <a:solidFill>
                <a:srgbClr val="FF0000"/>
              </a:solidFill>
              <a:effectLst/>
              <a:cs typeface="PT Bold Heading" panose="00000400000000000000"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1915716662"/>
              </p:ext>
            </p:extLst>
          </p:nvPr>
        </p:nvGraphicFramePr>
        <p:xfrm>
          <a:off x="827586" y="1196751"/>
          <a:ext cx="7272807" cy="4680520"/>
        </p:xfrm>
        <a:graphic>
          <a:graphicData uri="http://schemas.openxmlformats.org/drawingml/2006/table">
            <a:tbl>
              <a:tblPr rtl="1" firstRow="1" firstCol="1" bandRow="1">
                <a:tableStyleId>{616DA210-FB5B-4158-B5E0-FEB733F419BA}</a:tableStyleId>
              </a:tblPr>
              <a:tblGrid>
                <a:gridCol w="2596748"/>
                <a:gridCol w="934770"/>
                <a:gridCol w="934035"/>
                <a:gridCol w="934770"/>
                <a:gridCol w="936242"/>
                <a:gridCol w="936242"/>
              </a:tblGrid>
              <a:tr h="565606">
                <a:tc rowSpan="2">
                  <a:txBody>
                    <a:bodyPr/>
                    <a:lstStyle/>
                    <a:p>
                      <a:pPr algn="ctr" rtl="1">
                        <a:lnSpc>
                          <a:spcPct val="150000"/>
                        </a:lnSpc>
                        <a:spcAft>
                          <a:spcPts val="1000"/>
                        </a:spcAft>
                      </a:pPr>
                      <a:r>
                        <a:rPr lang="ar-SA" sz="1400" b="0" dirty="0" smtClean="0">
                          <a:solidFill>
                            <a:srgbClr val="FF0000"/>
                          </a:solidFill>
                          <a:effectLst/>
                          <a:cs typeface="PT Bold Heading" panose="00000400000000000000" pitchFamily="2" charset="-78"/>
                        </a:rPr>
                        <a:t>معاملات</a:t>
                      </a:r>
                      <a:r>
                        <a:rPr lang="ar-IQ" sz="1100" b="0" baseline="0" dirty="0" smtClean="0">
                          <a:solidFill>
                            <a:srgbClr val="FF0000"/>
                          </a:solidFill>
                          <a:effectLst/>
                          <a:cs typeface="PT Bold Heading" panose="00000400000000000000" pitchFamily="2" charset="-78"/>
                        </a:rPr>
                        <a:t> </a:t>
                      </a:r>
                      <a:r>
                        <a:rPr lang="ar-SA" sz="1400" b="0" dirty="0" smtClean="0">
                          <a:solidFill>
                            <a:srgbClr val="FF0000"/>
                          </a:solidFill>
                          <a:effectLst/>
                          <a:cs typeface="PT Bold Heading" panose="00000400000000000000" pitchFamily="2" charset="-78"/>
                        </a:rPr>
                        <a:t>الرش</a:t>
                      </a:r>
                      <a:endParaRPr lang="en-US" sz="1100" b="0" dirty="0">
                        <a:solidFill>
                          <a:srgbClr val="FF0000"/>
                        </a:solidFill>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 </a:t>
                      </a:r>
                      <a:endParaRPr lang="en-US" sz="1100" b="0" dirty="0">
                        <a:effectLst/>
                        <a:latin typeface="Calibri"/>
                        <a:ea typeface="Times New Roman"/>
                        <a:cs typeface="PT Bold Heading" panose="00000400000000000000" pitchFamily="2" charset="-78"/>
                      </a:endParaRPr>
                    </a:p>
                  </a:txBody>
                  <a:tcPr marL="68580" marR="68580" marT="0" marB="0" anchor="ctr"/>
                </a:tc>
                <a:tc gridSpan="5">
                  <a:txBody>
                    <a:bodyPr/>
                    <a:lstStyle/>
                    <a:p>
                      <a:pPr algn="ctr" rtl="1">
                        <a:lnSpc>
                          <a:spcPct val="150000"/>
                        </a:lnSpc>
                        <a:spcAft>
                          <a:spcPts val="1000"/>
                        </a:spcAft>
                      </a:pPr>
                      <a:r>
                        <a:rPr lang="ar-SA" sz="1400" b="0" dirty="0">
                          <a:solidFill>
                            <a:srgbClr val="FF0000"/>
                          </a:solidFill>
                          <a:effectLst/>
                          <a:cs typeface="PT Bold Heading" panose="00000400000000000000" pitchFamily="2" charset="-78"/>
                        </a:rPr>
                        <a:t>محتوى الاوراق من العناصر الغذائية</a:t>
                      </a:r>
                      <a:endParaRPr lang="en-US" sz="1100" b="0" dirty="0">
                        <a:solidFill>
                          <a:srgbClr val="FF0000"/>
                        </a:solidFill>
                        <a:effectLst/>
                        <a:latin typeface="Calibri"/>
                        <a:ea typeface="Times New Roman"/>
                        <a:cs typeface="PT Bold Heading" panose="00000400000000000000" pitchFamily="2" charset="-78"/>
                      </a:endParaRPr>
                    </a:p>
                  </a:txBody>
                  <a:tcPr marL="68580" marR="68580" marT="0" marB="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993337">
                <a:tc vMerge="1">
                  <a:txBody>
                    <a:bodyPr/>
                    <a:lstStyle/>
                    <a:p>
                      <a:pPr rtl="1"/>
                      <a:endParaRPr lang="ar-IQ"/>
                    </a:p>
                  </a:txBody>
                  <a:tcPr/>
                </a:tc>
                <a:tc>
                  <a:txBody>
                    <a:bodyPr/>
                    <a:lstStyle/>
                    <a:p>
                      <a:pPr algn="ctr" rtl="1">
                        <a:lnSpc>
                          <a:spcPct val="150000"/>
                        </a:lnSpc>
                        <a:spcAft>
                          <a:spcPts val="1000"/>
                        </a:spcAft>
                        <a:tabLst>
                          <a:tab pos="661035" algn="l"/>
                        </a:tabLst>
                      </a:pPr>
                      <a:r>
                        <a:rPr lang="ar-SA" sz="1400" b="0" dirty="0">
                          <a:effectLst/>
                          <a:cs typeface="PT Bold Heading" panose="00000400000000000000" pitchFamily="2" charset="-78"/>
                        </a:rPr>
                        <a:t>النحاس</a:t>
                      </a:r>
                      <a:endParaRPr lang="en-US" sz="1100" b="0" dirty="0">
                        <a:effectLst/>
                        <a:cs typeface="PT Bold Heading" panose="00000400000000000000" pitchFamily="2" charset="-78"/>
                      </a:endParaRPr>
                    </a:p>
                    <a:p>
                      <a:pPr algn="ctr" rtl="1">
                        <a:lnSpc>
                          <a:spcPct val="150000"/>
                        </a:lnSpc>
                        <a:spcAft>
                          <a:spcPts val="1000"/>
                        </a:spcAft>
                        <a:tabLst>
                          <a:tab pos="661035" algn="l"/>
                        </a:tabLst>
                      </a:pPr>
                      <a:r>
                        <a:rPr lang="ar-SA" sz="1400" b="0" dirty="0">
                          <a:effectLst/>
                          <a:cs typeface="PT Bold Heading" panose="00000400000000000000" pitchFamily="2" charset="-78"/>
                        </a:rPr>
                        <a:t>ملغم</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الزنك</a:t>
                      </a:r>
                      <a:endParaRPr lang="en-US" sz="11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ملغم</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النتروجين</a:t>
                      </a:r>
                      <a:endParaRPr lang="en-US" sz="11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الفسفور</a:t>
                      </a:r>
                      <a:endParaRPr lang="en-US" sz="11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البوتاسيوم</a:t>
                      </a:r>
                      <a:endParaRPr lang="en-US" sz="11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a:t>
                      </a:r>
                      <a:endParaRPr lang="en-US" sz="1100" b="0" dirty="0">
                        <a:effectLst/>
                        <a:latin typeface="Calibri"/>
                        <a:ea typeface="Times New Roman"/>
                        <a:cs typeface="PT Bold Heading" panose="00000400000000000000" pitchFamily="2" charset="-78"/>
                      </a:endParaRPr>
                    </a:p>
                  </a:txBody>
                  <a:tcPr marL="68580" marR="68580" marT="0" marB="0" anchor="ctr"/>
                </a:tc>
              </a:tr>
              <a:tr h="411198">
                <a:tc>
                  <a:txBody>
                    <a:bodyPr/>
                    <a:lstStyle/>
                    <a:p>
                      <a:pPr algn="ctr" rtl="1">
                        <a:lnSpc>
                          <a:spcPct val="150000"/>
                        </a:lnSpc>
                        <a:spcAft>
                          <a:spcPts val="1000"/>
                        </a:spcAft>
                      </a:pPr>
                      <a:r>
                        <a:rPr lang="ar-SA" sz="1400" b="0" dirty="0">
                          <a:effectLst/>
                          <a:cs typeface="PT Bold Heading" panose="00000400000000000000" pitchFamily="2" charset="-78"/>
                        </a:rPr>
                        <a:t>بدون رش</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dirty="0">
                          <a:effectLst/>
                          <a:latin typeface="+mj-lt"/>
                          <a:cs typeface="+mj-cs"/>
                        </a:rPr>
                        <a:t>0.16</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18.66</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2.20</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0.27</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0.97</a:t>
                      </a:r>
                      <a:endParaRPr lang="en-US" sz="1100" dirty="0">
                        <a:effectLst/>
                        <a:latin typeface="+mj-lt"/>
                        <a:ea typeface="Times New Roman"/>
                        <a:cs typeface="+mj-cs"/>
                      </a:endParaRPr>
                    </a:p>
                  </a:txBody>
                  <a:tcPr marL="68580" marR="68580" marT="0" marB="0" anchor="ctr"/>
                </a:tc>
              </a:tr>
              <a:tr h="390218">
                <a:tc>
                  <a:txBody>
                    <a:bodyPr/>
                    <a:lstStyle/>
                    <a:p>
                      <a:pPr algn="ctr" rtl="1">
                        <a:lnSpc>
                          <a:spcPct val="150000"/>
                        </a:lnSpc>
                        <a:spcAft>
                          <a:spcPts val="1000"/>
                        </a:spcAft>
                      </a:pPr>
                      <a:r>
                        <a:rPr lang="ar-SA" sz="1400" b="0" dirty="0">
                          <a:effectLst/>
                          <a:cs typeface="PT Bold Heading" panose="00000400000000000000" pitchFamily="2" charset="-78"/>
                        </a:rPr>
                        <a:t>رش بالماء</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dirty="0">
                          <a:effectLst/>
                          <a:latin typeface="+mj-lt"/>
                          <a:cs typeface="+mj-cs"/>
                        </a:rPr>
                        <a:t>0.17</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20.17</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a:effectLst/>
                          <a:latin typeface="+mj-lt"/>
                          <a:cs typeface="+mj-cs"/>
                        </a:rPr>
                        <a:t>2.23</a:t>
                      </a:r>
                      <a:endParaRPr lang="en-US" sz="110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0.28</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0.98</a:t>
                      </a:r>
                      <a:endParaRPr lang="en-US" sz="1100" dirty="0">
                        <a:effectLst/>
                        <a:latin typeface="+mj-lt"/>
                        <a:ea typeface="Times New Roman"/>
                        <a:cs typeface="+mj-cs"/>
                      </a:endParaRPr>
                    </a:p>
                  </a:txBody>
                  <a:tcPr marL="68580" marR="68580" marT="0" marB="0" anchor="ctr"/>
                </a:tc>
              </a:tr>
              <a:tr h="379225">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1</a:t>
                      </a:r>
                      <a:r>
                        <a:rPr lang="ar-SA" sz="1400" b="0" dirty="0" smtClean="0">
                          <a:effectLst/>
                          <a:cs typeface="PT Bold Heading" panose="00000400000000000000" pitchFamily="2" charset="-78"/>
                        </a:rPr>
                        <a:t> غم.</a:t>
                      </a:r>
                      <a:r>
                        <a:rPr lang="en-US" sz="1400" b="0" dirty="0" smtClean="0">
                          <a:effectLst/>
                          <a:cs typeface="PT Bold Heading" panose="00000400000000000000" pitchFamily="2" charset="-78"/>
                        </a:rPr>
                        <a:t>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a:effectLst/>
                          <a:latin typeface="+mj-lt"/>
                          <a:cs typeface="+mj-cs"/>
                        </a:rPr>
                        <a:t>0.18</a:t>
                      </a:r>
                      <a:endParaRPr lang="en-US" sz="110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128.30</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2.55</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a:effectLst/>
                          <a:latin typeface="+mj-lt"/>
                          <a:cs typeface="+mj-cs"/>
                        </a:rPr>
                        <a:t>0.31</a:t>
                      </a:r>
                      <a:endParaRPr lang="en-US" sz="110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1.76</a:t>
                      </a:r>
                      <a:endParaRPr lang="en-US" sz="1100" dirty="0">
                        <a:effectLst/>
                        <a:latin typeface="+mj-lt"/>
                        <a:ea typeface="Times New Roman"/>
                        <a:cs typeface="+mj-cs"/>
                      </a:endParaRPr>
                    </a:p>
                  </a:txBody>
                  <a:tcPr marL="68580" marR="68580" marT="0" marB="0" anchor="ctr"/>
                </a:tc>
              </a:tr>
              <a:tr h="379225">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2</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dirty="0">
                          <a:effectLst/>
                          <a:latin typeface="+mj-lt"/>
                          <a:cs typeface="+mj-cs"/>
                        </a:rPr>
                        <a:t>0.22</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134.20</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2.70</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0.29</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1.60</a:t>
                      </a:r>
                      <a:endParaRPr lang="en-US" sz="1100" dirty="0">
                        <a:effectLst/>
                        <a:latin typeface="+mj-lt"/>
                        <a:ea typeface="Times New Roman"/>
                        <a:cs typeface="+mj-cs"/>
                      </a:endParaRPr>
                    </a:p>
                  </a:txBody>
                  <a:tcPr marL="68580" marR="68580" marT="0" marB="0" anchor="ctr"/>
                </a:tc>
              </a:tr>
              <a:tr h="491759">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10 </a:t>
                      </a:r>
                      <a:r>
                        <a:rPr lang="ar-SA" sz="1400" b="0" dirty="0" smtClean="0">
                          <a:effectLst/>
                          <a:cs typeface="PT Bold Heading" panose="00000400000000000000" pitchFamily="2" charset="-78"/>
                        </a:rPr>
                        <a:t>غم </a:t>
                      </a:r>
                      <a:r>
                        <a:rPr lang="ar-SA" sz="1400" b="0" dirty="0">
                          <a:effectLst/>
                          <a:cs typeface="PT Bold Heading" panose="00000400000000000000" pitchFamily="2" charset="-78"/>
                        </a:rPr>
                        <a:t>.</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1">
                        <a:lnSpc>
                          <a:spcPct val="150000"/>
                        </a:lnSpc>
                        <a:spcAft>
                          <a:spcPts val="1000"/>
                        </a:spcAft>
                      </a:pPr>
                      <a:r>
                        <a:rPr lang="en-US" sz="1400">
                          <a:effectLst/>
                          <a:latin typeface="+mj-lt"/>
                          <a:cs typeface="+mj-cs"/>
                        </a:rPr>
                        <a:t>0.43</a:t>
                      </a:r>
                      <a:endParaRPr lang="en-US" sz="110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a:effectLst/>
                          <a:latin typeface="+mj-lt"/>
                          <a:cs typeface="+mj-cs"/>
                        </a:rPr>
                        <a:t>30.20</a:t>
                      </a:r>
                      <a:endParaRPr lang="en-US" sz="110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3.03</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0.39</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a:effectLst/>
                          <a:latin typeface="+mj-lt"/>
                          <a:cs typeface="+mj-cs"/>
                        </a:rPr>
                        <a:t>1.41</a:t>
                      </a:r>
                      <a:endParaRPr lang="en-US" sz="1100" dirty="0">
                        <a:effectLst/>
                        <a:latin typeface="+mj-lt"/>
                        <a:ea typeface="Times New Roman"/>
                        <a:cs typeface="+mj-cs"/>
                      </a:endParaRPr>
                    </a:p>
                  </a:txBody>
                  <a:tcPr marL="68580" marR="68580" marT="0" marB="0" anchor="ctr"/>
                </a:tc>
              </a:tr>
              <a:tr h="470779">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20</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ملغم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 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1">
                        <a:lnSpc>
                          <a:spcPct val="150000"/>
                        </a:lnSpc>
                        <a:spcAft>
                          <a:spcPts val="1000"/>
                        </a:spcAft>
                      </a:pPr>
                      <a:r>
                        <a:rPr lang="en-US" sz="1400" dirty="0" smtClean="0">
                          <a:effectLst/>
                          <a:latin typeface="+mj-lt"/>
                          <a:cs typeface="+mj-cs"/>
                        </a:rPr>
                        <a:t>0.46</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mj-cs"/>
                        </a:rPr>
                        <a:t>34.06</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mj-cs"/>
                        </a:rPr>
                        <a:t>3.13</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mj-cs"/>
                        </a:rPr>
                        <a:t>0.35</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mj-cs"/>
                        </a:rPr>
                        <a:t>1.38</a:t>
                      </a:r>
                      <a:endParaRPr lang="en-US" sz="1100" dirty="0">
                        <a:effectLst/>
                        <a:latin typeface="+mj-lt"/>
                        <a:ea typeface="Times New Roman"/>
                        <a:cs typeface="+mj-cs"/>
                      </a:endParaRPr>
                    </a:p>
                  </a:txBody>
                  <a:tcPr marL="68580" marR="68580" marT="0" marB="0" anchor="ctr"/>
                </a:tc>
              </a:tr>
              <a:tr h="599173">
                <a:tc>
                  <a:txBody>
                    <a:bodyPr/>
                    <a:lstStyle/>
                    <a:p>
                      <a:pPr algn="ctr" rtl="1">
                        <a:lnSpc>
                          <a:spcPct val="150000"/>
                        </a:lnSpc>
                        <a:spcAft>
                          <a:spcPts val="1000"/>
                        </a:spcAft>
                      </a:pPr>
                      <a:r>
                        <a:rPr lang="ar-SA" sz="1400" b="0" dirty="0" err="1">
                          <a:effectLst/>
                          <a:cs typeface="PT Bold Heading" panose="00000400000000000000" pitchFamily="2" charset="-78"/>
                        </a:rPr>
                        <a:t>أ.ف.م</a:t>
                      </a:r>
                      <a:r>
                        <a:rPr lang="ar-SA" sz="1400" b="0" dirty="0">
                          <a:effectLst/>
                          <a:cs typeface="PT Bold Heading" panose="00000400000000000000" pitchFamily="2" charset="-78"/>
                        </a:rPr>
                        <a:t> عند مستوى احتمال </a:t>
                      </a:r>
                      <a:r>
                        <a:rPr kumimoji="0" lang="en-US" sz="1400" b="0" kern="1200" dirty="0" smtClean="0">
                          <a:effectLst/>
                          <a:cs typeface="PT Bold Heading" panose="00000400000000000000" pitchFamily="2" charset="-78"/>
                        </a:rPr>
                        <a:t>0,05</a:t>
                      </a:r>
                      <a:endParaRPr kumimoji="0" lang="en-US" sz="1100" b="0" kern="1200" dirty="0">
                        <a:solidFill>
                          <a:schemeClr val="lt1"/>
                        </a:solidFill>
                        <a:effectLst/>
                        <a:latin typeface="Calibri"/>
                        <a:ea typeface="Times New Roman"/>
                        <a:cs typeface="PT Bold Heading" panose="00000400000000000000" pitchFamily="2" charset="-78"/>
                      </a:endParaRPr>
                    </a:p>
                  </a:txBody>
                  <a:tcPr marL="68580" marR="68580" marT="0" marB="0"/>
                </a:tc>
                <a:tc>
                  <a:txBody>
                    <a:bodyPr/>
                    <a:lstStyle/>
                    <a:p>
                      <a:pPr algn="ctr" rtl="1">
                        <a:lnSpc>
                          <a:spcPct val="150000"/>
                        </a:lnSpc>
                        <a:spcAft>
                          <a:spcPts val="1000"/>
                        </a:spcAft>
                      </a:pPr>
                      <a:r>
                        <a:rPr lang="en-US" sz="1400" dirty="0" smtClean="0">
                          <a:effectLst/>
                          <a:latin typeface="+mj-lt"/>
                          <a:cs typeface="+mj-cs"/>
                        </a:rPr>
                        <a:t>0,05</a:t>
                      </a:r>
                      <a:endParaRPr lang="en-US" sz="1100" dirty="0">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mj-cs"/>
                        </a:rPr>
                        <a:t>2.01</a:t>
                      </a:r>
                      <a:endParaRPr lang="en-US" sz="1100" dirty="0">
                        <a:effectLst/>
                        <a:latin typeface="+mj-lt"/>
                        <a:ea typeface="Times New Roman"/>
                        <a:cs typeface="+mj-cs"/>
                      </a:endParaRPr>
                    </a:p>
                  </a:txBody>
                  <a:tcPr marL="68580" marR="68580" marT="0" marB="0" anchor="ctr"/>
                </a:tc>
                <a:tc>
                  <a:txBody>
                    <a:bodyPr/>
                    <a:lstStyle/>
                    <a:p>
                      <a:pPr marL="0" marR="0" indent="0" algn="ctr" defTabSz="914400" rtl="1" eaLnBrk="1" fontAlgn="auto" latinLnBrk="0" hangingPunct="1">
                        <a:lnSpc>
                          <a:spcPct val="150000"/>
                        </a:lnSpc>
                        <a:spcBef>
                          <a:spcPts val="0"/>
                        </a:spcBef>
                        <a:spcAft>
                          <a:spcPts val="1000"/>
                        </a:spcAft>
                        <a:buClrTx/>
                        <a:buSzTx/>
                        <a:buFontTx/>
                        <a:buNone/>
                        <a:tabLst/>
                        <a:defRPr/>
                      </a:pPr>
                      <a:r>
                        <a:rPr kumimoji="0" lang="en-US" sz="1400" kern="1200" dirty="0" smtClean="0">
                          <a:effectLst/>
                          <a:latin typeface="+mj-lt"/>
                          <a:cs typeface="+mj-cs"/>
                        </a:rPr>
                        <a:t>0.05</a:t>
                      </a:r>
                      <a:endParaRPr kumimoji="0" lang="en-US" sz="1100" kern="1200" dirty="0" smtClean="0">
                        <a:solidFill>
                          <a:schemeClr val="dk1"/>
                        </a:solidFill>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kumimoji="0" lang="en-US" sz="1400" kern="1200" dirty="0" smtClean="0">
                          <a:effectLst/>
                          <a:latin typeface="+mj-lt"/>
                          <a:cs typeface="+mj-cs"/>
                        </a:rPr>
                        <a:t>0.05</a:t>
                      </a:r>
                      <a:endParaRPr kumimoji="0" lang="en-US" sz="1100" kern="1200" dirty="0">
                        <a:solidFill>
                          <a:schemeClr val="dk1"/>
                        </a:solidFill>
                        <a:effectLst/>
                        <a:latin typeface="+mj-lt"/>
                        <a:ea typeface="Times New Roman"/>
                        <a:cs typeface="+mj-cs"/>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mj-cs"/>
                        </a:rPr>
                        <a:t>0.05</a:t>
                      </a:r>
                      <a:endParaRPr lang="en-US" sz="1100" dirty="0">
                        <a:effectLst/>
                        <a:latin typeface="+mj-lt"/>
                        <a:ea typeface="Times New Roman"/>
                        <a:cs typeface="+mj-cs"/>
                      </a:endParaRPr>
                    </a:p>
                  </a:txBody>
                  <a:tcPr marL="68580" marR="68580" marT="0" marB="0" anchor="ctr"/>
                </a:tc>
              </a:tr>
            </a:tbl>
          </a:graphicData>
        </a:graphic>
      </p:graphicFrame>
    </p:spTree>
    <p:extLst>
      <p:ext uri="{BB962C8B-B14F-4D97-AF65-F5344CB8AC3E}">
        <p14:creationId xmlns:p14="http://schemas.microsoft.com/office/powerpoint/2010/main" val="32250715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77532" y="157863"/>
            <a:ext cx="758893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rtl="1" fontAlgn="base">
              <a:spcBef>
                <a:spcPct val="0"/>
              </a:spcBef>
              <a:spcAft>
                <a:spcPct val="0"/>
              </a:spcAft>
            </a:pPr>
            <a:r>
              <a:rPr lang="ar-IQ" sz="2000" dirty="0">
                <a:solidFill>
                  <a:srgbClr val="FF0000"/>
                </a:solidFill>
                <a:cs typeface="PT Bold Heading" panose="02010400000000000000" pitchFamily="2" charset="-78"/>
              </a:rPr>
              <a:t>جدول </a:t>
            </a:r>
            <a:r>
              <a:rPr lang="ar-IQ" sz="2000" dirty="0" smtClean="0">
                <a:solidFill>
                  <a:srgbClr val="FF0000"/>
                </a:solidFill>
                <a:cs typeface="PT Bold Heading" panose="02010400000000000000" pitchFamily="2" charset="-78"/>
              </a:rPr>
              <a:t>(</a:t>
            </a:r>
            <a:r>
              <a:rPr lang="en-US" sz="2000" dirty="0" smtClean="0">
                <a:solidFill>
                  <a:srgbClr val="FF0000"/>
                </a:solidFill>
                <a:cs typeface="PT Bold Heading" panose="02010400000000000000" pitchFamily="2" charset="-78"/>
              </a:rPr>
              <a:t>2</a:t>
            </a:r>
            <a:r>
              <a:rPr lang="ar-IQ" sz="2000" dirty="0" smtClean="0">
                <a:solidFill>
                  <a:srgbClr val="FF0000"/>
                </a:solidFill>
                <a:cs typeface="PT Bold Heading" panose="02010400000000000000" pitchFamily="2" charset="-78"/>
              </a:rPr>
              <a:t>) </a:t>
            </a:r>
          </a:p>
          <a:p>
            <a:pPr lvl="0" algn="ctr" rtl="1" fontAlgn="base">
              <a:spcBef>
                <a:spcPct val="0"/>
              </a:spcBef>
              <a:spcAft>
                <a:spcPct val="0"/>
              </a:spcAft>
            </a:pPr>
            <a:r>
              <a:rPr lang="ar-IQ" sz="2000" dirty="0" smtClean="0">
                <a:solidFill>
                  <a:srgbClr val="FF0000"/>
                </a:solidFill>
                <a:cs typeface="PT Bold Heading" panose="02010400000000000000" pitchFamily="2" charset="-78"/>
              </a:rPr>
              <a:t>تأثير </a:t>
            </a:r>
            <a:r>
              <a:rPr lang="ar-IQ" sz="2000" dirty="0">
                <a:solidFill>
                  <a:srgbClr val="FF0000"/>
                </a:solidFill>
                <a:cs typeface="PT Bold Heading" panose="02010400000000000000" pitchFamily="2" charset="-78"/>
              </a:rPr>
              <a:t>رش الزنك  والنحاس  على بعض صفات النمو الخضري لنبات الذرة الصفراء</a:t>
            </a:r>
            <a:endParaRPr kumimoji="0" lang="ar-IQ" sz="2000" i="0" u="none" strike="noStrike" cap="none" normalizeH="0" baseline="0" dirty="0" smtClean="0">
              <a:ln>
                <a:noFill/>
              </a:ln>
              <a:solidFill>
                <a:srgbClr val="FF0000"/>
              </a:solidFill>
              <a:effectLst/>
              <a:latin typeface="Arial" pitchFamily="34" charset="0"/>
              <a:cs typeface="PT Bold Heading" panose="02010400000000000000"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4114161163"/>
              </p:ext>
            </p:extLst>
          </p:nvPr>
        </p:nvGraphicFramePr>
        <p:xfrm>
          <a:off x="971600" y="1412776"/>
          <a:ext cx="7632848" cy="4176462"/>
        </p:xfrm>
        <a:graphic>
          <a:graphicData uri="http://schemas.openxmlformats.org/drawingml/2006/table">
            <a:tbl>
              <a:tblPr rtl="1" firstRow="1" firstCol="1" bandRow="1">
                <a:tableStyleId>{5C22544A-7EE6-4342-B048-85BDC9FD1C3A}</a:tableStyleId>
              </a:tblPr>
              <a:tblGrid>
                <a:gridCol w="2337982"/>
                <a:gridCol w="1137038"/>
                <a:gridCol w="1301428"/>
                <a:gridCol w="1460709"/>
                <a:gridCol w="1395691"/>
              </a:tblGrid>
              <a:tr h="418830">
                <a:tc rowSpan="2">
                  <a:txBody>
                    <a:bodyPr/>
                    <a:lstStyle/>
                    <a:p>
                      <a:pPr algn="ctr" rtl="1">
                        <a:lnSpc>
                          <a:spcPct val="150000"/>
                        </a:lnSpc>
                        <a:spcAft>
                          <a:spcPts val="1000"/>
                        </a:spcAft>
                      </a:pPr>
                      <a:r>
                        <a:rPr lang="ar-IQ" sz="1400" b="0" dirty="0">
                          <a:effectLst/>
                          <a:cs typeface="PT Bold Heading" panose="00000400000000000000" pitchFamily="2" charset="-78"/>
                        </a:rPr>
                        <a:t> </a:t>
                      </a:r>
                      <a:endParaRPr lang="en-US" sz="11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معاملات الرش</a:t>
                      </a:r>
                      <a:endParaRPr lang="en-US" sz="11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 </a:t>
                      </a:r>
                      <a:endParaRPr lang="en-US" sz="1100" b="0" dirty="0">
                        <a:effectLst/>
                        <a:latin typeface="Calibri"/>
                        <a:ea typeface="Times New Roman"/>
                        <a:cs typeface="PT Bold Heading" panose="00000400000000000000" pitchFamily="2" charset="-78"/>
                      </a:endParaRPr>
                    </a:p>
                  </a:txBody>
                  <a:tcPr marL="68580" marR="68580" marT="0" marB="0"/>
                </a:tc>
                <a:tc gridSpan="4">
                  <a:txBody>
                    <a:bodyPr/>
                    <a:lstStyle/>
                    <a:p>
                      <a:pPr algn="ctr" rtl="1">
                        <a:lnSpc>
                          <a:spcPct val="150000"/>
                        </a:lnSpc>
                        <a:spcAft>
                          <a:spcPts val="1000"/>
                        </a:spcAft>
                      </a:pPr>
                      <a:r>
                        <a:rPr lang="ar-SA" sz="1400" b="0" dirty="0">
                          <a:solidFill>
                            <a:schemeClr val="bg1"/>
                          </a:solidFill>
                          <a:effectLst/>
                          <a:cs typeface="PT Bold Heading" panose="00000400000000000000" pitchFamily="2" charset="-78"/>
                        </a:rPr>
                        <a:t>صفات النمو الخضري</a:t>
                      </a:r>
                      <a:endParaRPr lang="en-US" sz="1100" b="0" dirty="0">
                        <a:solidFill>
                          <a:schemeClr val="bg1"/>
                        </a:solidFill>
                        <a:effectLst/>
                        <a:latin typeface="Calibri"/>
                        <a:ea typeface="Times New Roman"/>
                        <a:cs typeface="PT Bold Heading" panose="00000400000000000000" pitchFamily="2" charset="-78"/>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996017">
                <a:tc vMerge="1">
                  <a:txBody>
                    <a:bodyPr/>
                    <a:lstStyle/>
                    <a:p>
                      <a:pPr rtl="1"/>
                      <a:endParaRPr lang="ar-IQ"/>
                    </a:p>
                  </a:txBody>
                  <a:tcPr/>
                </a:tc>
                <a:tc>
                  <a:txBody>
                    <a:bodyPr/>
                    <a:lstStyle/>
                    <a:p>
                      <a:pPr algn="ctr" rtl="1">
                        <a:lnSpc>
                          <a:spcPct val="150000"/>
                        </a:lnSpc>
                        <a:spcAft>
                          <a:spcPts val="1000"/>
                        </a:spcAft>
                        <a:tabLst>
                          <a:tab pos="661035" algn="l"/>
                        </a:tabLst>
                      </a:pPr>
                      <a:r>
                        <a:rPr lang="ar-SA" sz="1400" b="0" dirty="0">
                          <a:effectLst/>
                          <a:cs typeface="PT Bold Heading" panose="00000400000000000000" pitchFamily="2" charset="-78"/>
                        </a:rPr>
                        <a:t>الكلوروفيل</a:t>
                      </a:r>
                      <a:endParaRPr lang="en-US" sz="1100" b="0" dirty="0">
                        <a:effectLst/>
                        <a:cs typeface="PT Bold Heading" panose="00000400000000000000" pitchFamily="2" charset="-78"/>
                      </a:endParaRPr>
                    </a:p>
                    <a:p>
                      <a:pPr algn="ctr" rtl="1">
                        <a:lnSpc>
                          <a:spcPct val="150000"/>
                        </a:lnSpc>
                        <a:spcAft>
                          <a:spcPts val="1000"/>
                        </a:spcAft>
                        <a:tabLst>
                          <a:tab pos="661035" algn="l"/>
                        </a:tabLst>
                      </a:pPr>
                      <a:r>
                        <a:rPr lang="en-US" sz="1400" b="0" dirty="0">
                          <a:effectLst/>
                          <a:cs typeface="PT Bold Heading" panose="00000400000000000000" pitchFamily="2" charset="-78"/>
                        </a:rPr>
                        <a:t>SPAD</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المساحة الورقية </a:t>
                      </a:r>
                      <a:r>
                        <a:rPr lang="ar-SA" sz="1400" b="0" dirty="0" smtClean="0">
                          <a:effectLst/>
                          <a:cs typeface="PT Bold Heading" panose="00000400000000000000" pitchFamily="2" charset="-78"/>
                        </a:rPr>
                        <a:t>سم</a:t>
                      </a:r>
                      <a:r>
                        <a:rPr lang="en-US" sz="1400" b="0" baseline="30000" dirty="0" smtClean="0">
                          <a:effectLst/>
                          <a:cs typeface="PT Bold Heading" panose="00000400000000000000" pitchFamily="2" charset="-78"/>
                        </a:rPr>
                        <a:t>2</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ارتفاع النبات  </a:t>
                      </a:r>
                      <a:endParaRPr lang="en-US" sz="1400" b="0" dirty="0" smtClean="0">
                        <a:effectLst/>
                        <a:cs typeface="PT Bold Heading" panose="00000400000000000000" pitchFamily="2" charset="-78"/>
                      </a:endParaRPr>
                    </a:p>
                    <a:p>
                      <a:pPr algn="ctr" rtl="1">
                        <a:lnSpc>
                          <a:spcPct val="150000"/>
                        </a:lnSpc>
                        <a:spcAft>
                          <a:spcPts val="1000"/>
                        </a:spcAft>
                      </a:pPr>
                      <a:r>
                        <a:rPr lang="ar-SA" sz="1400" b="0" dirty="0" smtClean="0">
                          <a:effectLst/>
                          <a:cs typeface="PT Bold Heading" panose="00000400000000000000" pitchFamily="2" charset="-78"/>
                        </a:rPr>
                        <a:t> </a:t>
                      </a:r>
                      <a:r>
                        <a:rPr lang="ar-SA" sz="1400" b="0" dirty="0">
                          <a:effectLst/>
                          <a:cs typeface="PT Bold Heading" panose="00000400000000000000" pitchFamily="2" charset="-78"/>
                        </a:rPr>
                        <a:t>سم</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عدد الاوراق </a:t>
                      </a:r>
                      <a:endParaRPr lang="en-US" sz="1400" b="0" dirty="0" smtClean="0">
                        <a:effectLst/>
                        <a:cs typeface="PT Bold Heading" panose="00000400000000000000" pitchFamily="2" charset="-78"/>
                      </a:endParaRPr>
                    </a:p>
                    <a:p>
                      <a:pPr algn="ctr" rtl="1">
                        <a:lnSpc>
                          <a:spcPct val="150000"/>
                        </a:lnSpc>
                        <a:spcAft>
                          <a:spcPts val="1000"/>
                        </a:spcAft>
                      </a:pPr>
                      <a:r>
                        <a:rPr lang="ar-SA" sz="1400" b="0" dirty="0" smtClean="0">
                          <a:effectLst/>
                          <a:cs typeface="PT Bold Heading" panose="00000400000000000000" pitchFamily="2" charset="-78"/>
                        </a:rPr>
                        <a:t>ورقة.</a:t>
                      </a:r>
                      <a:r>
                        <a:rPr lang="en-US" sz="1400" b="0" dirty="0" smtClean="0">
                          <a:effectLst/>
                          <a:cs typeface="PT Bold Heading" panose="00000400000000000000" pitchFamily="2" charset="-78"/>
                        </a:rPr>
                        <a:t> </a:t>
                      </a:r>
                      <a:r>
                        <a:rPr lang="ar-SA" sz="1400" b="0" dirty="0" smtClean="0">
                          <a:effectLst/>
                          <a:cs typeface="PT Bold Heading" panose="00000400000000000000" pitchFamily="2" charset="-78"/>
                        </a:rPr>
                        <a:t>نبات</a:t>
                      </a:r>
                      <a:endParaRPr lang="en-US" sz="1100" b="0" dirty="0">
                        <a:effectLst/>
                        <a:latin typeface="Calibri"/>
                        <a:ea typeface="Times New Roman"/>
                        <a:cs typeface="PT Bold Heading" panose="00000400000000000000" pitchFamily="2" charset="-78"/>
                      </a:endParaRPr>
                    </a:p>
                  </a:txBody>
                  <a:tcPr marL="68580" marR="68580" marT="0" marB="0" anchor="ctr"/>
                </a:tc>
              </a:tr>
              <a:tr h="374431">
                <a:tc>
                  <a:txBody>
                    <a:bodyPr/>
                    <a:lstStyle/>
                    <a:p>
                      <a:pPr algn="ctr" rtl="1">
                        <a:lnSpc>
                          <a:spcPct val="150000"/>
                        </a:lnSpc>
                        <a:spcAft>
                          <a:spcPts val="1000"/>
                        </a:spcAft>
                      </a:pPr>
                      <a:r>
                        <a:rPr lang="ar-SA" sz="1400" b="0" dirty="0">
                          <a:effectLst/>
                          <a:cs typeface="PT Bold Heading" panose="00000400000000000000" pitchFamily="2" charset="-78"/>
                        </a:rPr>
                        <a:t>بدون رش</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42.94</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tabLst>
                          <a:tab pos="219075" algn="l"/>
                          <a:tab pos="417195" algn="ctr"/>
                        </a:tabLst>
                      </a:pPr>
                      <a:r>
                        <a:rPr lang="en-US" sz="1400" dirty="0">
                          <a:effectLst/>
                          <a:latin typeface="Simplified Arabic" panose="02020603050405020304" pitchFamily="18" charset="-78"/>
                          <a:cs typeface="Simplified Arabic" panose="02020603050405020304" pitchFamily="18" charset="-78"/>
                        </a:rPr>
                        <a:t>431.09</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111.33</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13.33</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r h="372951">
                <a:tc>
                  <a:txBody>
                    <a:bodyPr/>
                    <a:lstStyle/>
                    <a:p>
                      <a:pPr algn="ctr" rtl="1">
                        <a:lnSpc>
                          <a:spcPct val="150000"/>
                        </a:lnSpc>
                        <a:spcAft>
                          <a:spcPts val="1000"/>
                        </a:spcAft>
                      </a:pPr>
                      <a:r>
                        <a:rPr lang="ar-SA" sz="1400" b="0" dirty="0">
                          <a:effectLst/>
                          <a:cs typeface="PT Bold Heading" panose="00000400000000000000" pitchFamily="2" charset="-78"/>
                        </a:rPr>
                        <a:t>رش بالماء</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42.97</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432.66</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112.00</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13.53</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r h="428450">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1</a:t>
                      </a:r>
                      <a:r>
                        <a:rPr lang="ar-SA" sz="1400" b="0" dirty="0" smtClean="0">
                          <a:effectLst/>
                          <a:cs typeface="PT Bold Heading" panose="00000400000000000000" pitchFamily="2" charset="-78"/>
                        </a:rPr>
                        <a:t> غم.</a:t>
                      </a:r>
                      <a:r>
                        <a:rPr lang="en-US" sz="1400" b="0" dirty="0" smtClean="0">
                          <a:effectLst/>
                          <a:cs typeface="PT Bold Heading" panose="00000400000000000000" pitchFamily="2" charset="-78"/>
                        </a:rPr>
                        <a:t>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50.66</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480.06</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134.99</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18.33</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r h="372951">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2</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46.06</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474.97</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130.25</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17.33</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r h="398111">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10 </a:t>
                      </a:r>
                      <a:r>
                        <a:rPr lang="ar-SA" sz="1400" b="0" dirty="0" smtClean="0">
                          <a:effectLst/>
                          <a:cs typeface="PT Bold Heading" panose="00000400000000000000" pitchFamily="2" charset="-78"/>
                        </a:rPr>
                        <a:t>غم </a:t>
                      </a:r>
                      <a:r>
                        <a:rPr lang="ar-SA" sz="1400" b="0" dirty="0">
                          <a:effectLst/>
                          <a:cs typeface="PT Bold Heading" panose="00000400000000000000" pitchFamily="2" charset="-78"/>
                        </a:rPr>
                        <a:t>.</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54.65</a:t>
                      </a:r>
                      <a:endParaRPr lang="en-US" sz="110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537.12</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123.04</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15.13</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r h="392191">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20</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ملغم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 1</a:t>
                      </a:r>
                      <a:endParaRPr lang="en-US" sz="1100" b="0" dirty="0">
                        <a:effectLst/>
                        <a:latin typeface="Calibri"/>
                        <a:ea typeface="Times New Roman"/>
                        <a:cs typeface="PT Bold Heading" panose="00000400000000000000" pitchFamily="2" charset="-78"/>
                      </a:endParaRPr>
                    </a:p>
                  </a:txBody>
                  <a:tcPr marL="68580" marR="68580" marT="0" marB="0"/>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48.20</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591.03</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118.70</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ea typeface="+mn-ea"/>
                          <a:cs typeface="Simplified Arabic" panose="02020603050405020304" pitchFamily="18" charset="-78"/>
                        </a:rPr>
                        <a:t>14.56</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r h="422530">
                <a:tc>
                  <a:txBody>
                    <a:bodyPr/>
                    <a:lstStyle/>
                    <a:p>
                      <a:pPr algn="ctr" rtl="1">
                        <a:lnSpc>
                          <a:spcPct val="150000"/>
                        </a:lnSpc>
                        <a:spcAft>
                          <a:spcPts val="1000"/>
                        </a:spcAft>
                      </a:pPr>
                      <a:r>
                        <a:rPr lang="ar-SA" sz="1400" b="0" dirty="0" err="1">
                          <a:effectLst/>
                          <a:cs typeface="PT Bold Heading" panose="00000400000000000000" pitchFamily="2" charset="-78"/>
                        </a:rPr>
                        <a:t>أ.ف.م</a:t>
                      </a:r>
                      <a:r>
                        <a:rPr lang="ar-SA" sz="1400" b="0" dirty="0">
                          <a:effectLst/>
                          <a:cs typeface="PT Bold Heading" panose="00000400000000000000" pitchFamily="2" charset="-78"/>
                        </a:rPr>
                        <a:t> عند مستوى احتمال </a:t>
                      </a:r>
                      <a:r>
                        <a:rPr kumimoji="0" lang="en-US" sz="1400" b="0" kern="1200" dirty="0" smtClean="0">
                          <a:effectLst/>
                          <a:cs typeface="PT Bold Heading" panose="00000400000000000000" pitchFamily="2" charset="-78"/>
                        </a:rPr>
                        <a:t>0,05</a:t>
                      </a:r>
                      <a:endParaRPr kumimoji="0" lang="en-US" sz="1100" b="0" kern="1200" dirty="0">
                        <a:solidFill>
                          <a:schemeClr val="lt1"/>
                        </a:solidFill>
                        <a:effectLst/>
                        <a:latin typeface="Calibri"/>
                        <a:ea typeface="Times New Roman"/>
                        <a:cs typeface="PT Bold Heading" panose="00000400000000000000" pitchFamily="2" charset="-78"/>
                      </a:endParaRPr>
                    </a:p>
                  </a:txBody>
                  <a:tcPr marL="68580" marR="68580" marT="0" marB="0"/>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2.50</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ea typeface="+mn-ea"/>
                          <a:cs typeface="Simplified Arabic" panose="02020603050405020304" pitchFamily="18" charset="-78"/>
                        </a:rPr>
                        <a:t>1.83</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2.71</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1.15</a:t>
                      </a:r>
                      <a:endParaRPr lang="en-US" sz="1100" dirty="0">
                        <a:effectLst/>
                        <a:latin typeface="Simplified Arabic" panose="02020603050405020304" pitchFamily="18" charset="-78"/>
                        <a:ea typeface="Times New Roman"/>
                        <a:cs typeface="Simplified Arabic" panose="02020603050405020304" pitchFamily="18" charset="-78"/>
                      </a:endParaRPr>
                    </a:p>
                  </a:txBody>
                  <a:tcPr marL="68580" marR="68580" marT="0" marB="0" anchor="ctr"/>
                </a:tc>
              </a:tr>
            </a:tbl>
          </a:graphicData>
        </a:graphic>
      </p:graphicFrame>
    </p:spTree>
    <p:extLst>
      <p:ext uri="{BB962C8B-B14F-4D97-AF65-F5344CB8AC3E}">
        <p14:creationId xmlns:p14="http://schemas.microsoft.com/office/powerpoint/2010/main" val="37431436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heel(1)">
                                      <p:cBhvr>
                                        <p:cTn id="7" dur="20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260648"/>
            <a:ext cx="8496943" cy="646331"/>
          </a:xfrm>
          <a:prstGeom prst="rect">
            <a:avLst/>
          </a:prstGeom>
        </p:spPr>
        <p:txBody>
          <a:bodyPr wrap="square">
            <a:spAutoFit/>
          </a:bodyPr>
          <a:lstStyle/>
          <a:p>
            <a:pPr algn="ctr"/>
            <a:r>
              <a:rPr lang="ar-IQ" dirty="0" smtClean="0">
                <a:solidFill>
                  <a:srgbClr val="FF0000"/>
                </a:solidFill>
                <a:cs typeface="PT Bold Heading" panose="00000400000000000000" pitchFamily="2" charset="-78"/>
              </a:rPr>
              <a:t>  </a:t>
            </a:r>
            <a:r>
              <a:rPr lang="en-US" dirty="0" smtClean="0">
                <a:solidFill>
                  <a:srgbClr val="FF0000"/>
                </a:solidFill>
                <a:cs typeface="PT Bold Heading" panose="00000400000000000000" pitchFamily="2" charset="-78"/>
              </a:rPr>
              <a:t>(3) </a:t>
            </a:r>
            <a:r>
              <a:rPr lang="ar-IQ" dirty="0" smtClean="0">
                <a:solidFill>
                  <a:srgbClr val="FF0000"/>
                </a:solidFill>
                <a:cs typeface="PT Bold Heading" panose="00000400000000000000" pitchFamily="2" charset="-78"/>
              </a:rPr>
              <a:t> جدول</a:t>
            </a:r>
            <a:r>
              <a:rPr lang="en-US" dirty="0" smtClean="0">
                <a:solidFill>
                  <a:srgbClr val="FF0000"/>
                </a:solidFill>
                <a:cs typeface="PT Bold Heading" panose="00000400000000000000" pitchFamily="2" charset="-78"/>
              </a:rPr>
              <a:t> </a:t>
            </a:r>
          </a:p>
          <a:p>
            <a:pPr algn="ctr"/>
            <a:r>
              <a:rPr lang="ar-IQ" dirty="0" smtClean="0">
                <a:solidFill>
                  <a:srgbClr val="FF0000"/>
                </a:solidFill>
                <a:cs typeface="PT Bold Heading" panose="00000400000000000000" pitchFamily="2" charset="-78"/>
              </a:rPr>
              <a:t>تأثير الرش بالزنك والنحاس في حاصل ومكونات حاصل حبوب نبات الذرة الصفراء </a:t>
            </a:r>
            <a:endParaRPr lang="ar-IQ" dirty="0">
              <a:solidFill>
                <a:srgbClr val="FF0000"/>
              </a:solidFill>
              <a:cs typeface="PT Bold Heading" panose="00000400000000000000"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1490615892"/>
              </p:ext>
            </p:extLst>
          </p:nvPr>
        </p:nvGraphicFramePr>
        <p:xfrm>
          <a:off x="323528" y="1124742"/>
          <a:ext cx="8424936" cy="4853108"/>
        </p:xfrm>
        <a:graphic>
          <a:graphicData uri="http://schemas.openxmlformats.org/drawingml/2006/table">
            <a:tbl>
              <a:tblPr rtl="1" firstRow="1" firstCol="1" bandRow="1">
                <a:tableStyleId>{35758FB7-9AC5-4552-8A53-C91805E547FA}</a:tableStyleId>
              </a:tblPr>
              <a:tblGrid>
                <a:gridCol w="2678552"/>
                <a:gridCol w="1535086"/>
                <a:gridCol w="1517636"/>
                <a:gridCol w="1393905"/>
                <a:gridCol w="1299757"/>
              </a:tblGrid>
              <a:tr h="407999">
                <a:tc rowSpan="2">
                  <a:txBody>
                    <a:bodyPr/>
                    <a:lstStyle/>
                    <a:p>
                      <a:pPr algn="ctr" rtl="1">
                        <a:lnSpc>
                          <a:spcPct val="150000"/>
                        </a:lnSpc>
                        <a:spcAft>
                          <a:spcPts val="1000"/>
                        </a:spcAft>
                      </a:pPr>
                      <a:r>
                        <a:rPr lang="ar-SA" sz="1400" b="0" dirty="0">
                          <a:effectLst/>
                          <a:cs typeface="PT Bold Heading" panose="00000400000000000000" pitchFamily="2" charset="-78"/>
                        </a:rPr>
                        <a:t> </a:t>
                      </a:r>
                      <a:endParaRPr lang="en-US" sz="14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معاملات الرش</a:t>
                      </a:r>
                      <a:endParaRPr lang="en-US" sz="14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 </a:t>
                      </a:r>
                      <a:endParaRPr lang="en-US" sz="1400" b="0" dirty="0">
                        <a:effectLst/>
                        <a:latin typeface="Calibri"/>
                        <a:ea typeface="Times New Roman"/>
                        <a:cs typeface="PT Bold Heading" panose="00000400000000000000" pitchFamily="2" charset="-78"/>
                      </a:endParaRPr>
                    </a:p>
                  </a:txBody>
                  <a:tcPr marL="68580" marR="68580" marT="0" marB="0"/>
                </a:tc>
                <a:tc gridSpan="4">
                  <a:txBody>
                    <a:bodyPr/>
                    <a:lstStyle/>
                    <a:p>
                      <a:pPr algn="ctr" rtl="1">
                        <a:lnSpc>
                          <a:spcPct val="150000"/>
                        </a:lnSpc>
                        <a:spcAft>
                          <a:spcPts val="1000"/>
                        </a:spcAft>
                      </a:pPr>
                      <a:r>
                        <a:rPr lang="ar-SA" sz="1400" b="0" dirty="0">
                          <a:effectLst/>
                          <a:cs typeface="PT Bold Heading" panose="00000400000000000000" pitchFamily="2" charset="-78"/>
                        </a:rPr>
                        <a:t>الحاصل ومكونات الحاصل</a:t>
                      </a:r>
                      <a:endParaRPr lang="en-US" sz="1100" b="0" dirty="0">
                        <a:effectLst/>
                        <a:latin typeface="Calibri"/>
                        <a:ea typeface="Times New Roman"/>
                        <a:cs typeface="PT Bold Heading" panose="00000400000000000000" pitchFamily="2" charset="-78"/>
                      </a:endParaRPr>
                    </a:p>
                  </a:txBody>
                  <a:tcPr marL="68580" marR="6858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931552">
                <a:tc vMerge="1">
                  <a:txBody>
                    <a:bodyPr/>
                    <a:lstStyle/>
                    <a:p>
                      <a:pPr rtl="1"/>
                      <a:endParaRPr lang="ar-IQ"/>
                    </a:p>
                  </a:txBody>
                  <a:tcPr/>
                </a:tc>
                <a:tc>
                  <a:txBody>
                    <a:bodyPr/>
                    <a:lstStyle/>
                    <a:p>
                      <a:pPr algn="ctr" rtl="1">
                        <a:lnSpc>
                          <a:spcPct val="150000"/>
                        </a:lnSpc>
                        <a:spcAft>
                          <a:spcPts val="1000"/>
                        </a:spcAft>
                        <a:tabLst>
                          <a:tab pos="661035" algn="l"/>
                        </a:tabLst>
                      </a:pPr>
                      <a:r>
                        <a:rPr lang="ar-SA" sz="1400" b="0" dirty="0">
                          <a:effectLst/>
                          <a:cs typeface="PT Bold Heading" panose="00000400000000000000" pitchFamily="2" charset="-78"/>
                        </a:rPr>
                        <a:t>عدد الصفوف صف .</a:t>
                      </a:r>
                      <a:r>
                        <a:rPr lang="ar-SA" sz="1400" b="0" dirty="0" err="1" smtClean="0">
                          <a:effectLst/>
                          <a:cs typeface="PT Bold Heading" panose="00000400000000000000" pitchFamily="2" charset="-78"/>
                        </a:rPr>
                        <a:t>عرنوص</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4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عدد الحبوب في </a:t>
                      </a:r>
                      <a:endParaRPr lang="en-US" sz="1400" b="0" dirty="0" smtClean="0">
                        <a:effectLst/>
                        <a:cs typeface="PT Bold Heading" panose="00000400000000000000" pitchFamily="2" charset="-78"/>
                      </a:endParaRPr>
                    </a:p>
                    <a:p>
                      <a:pPr algn="ctr" rtl="1">
                        <a:lnSpc>
                          <a:spcPct val="150000"/>
                        </a:lnSpc>
                        <a:spcAft>
                          <a:spcPts val="1000"/>
                        </a:spcAft>
                      </a:pPr>
                      <a:r>
                        <a:rPr lang="ar-SA" sz="1400" b="0" dirty="0" smtClean="0">
                          <a:effectLst/>
                          <a:cs typeface="PT Bold Heading" panose="00000400000000000000" pitchFamily="2" charset="-78"/>
                        </a:rPr>
                        <a:t>الصف </a:t>
                      </a:r>
                      <a:r>
                        <a:rPr lang="ar-SA" sz="1400" b="0" dirty="0">
                          <a:effectLst/>
                          <a:cs typeface="PT Bold Heading" panose="00000400000000000000" pitchFamily="2" charset="-78"/>
                        </a:rPr>
                        <a:t>الواحد</a:t>
                      </a:r>
                      <a:endParaRPr lang="en-US" sz="14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وزن </a:t>
                      </a:r>
                      <a:r>
                        <a:rPr lang="en-US" sz="1400" b="0" dirty="0" smtClean="0">
                          <a:effectLst/>
                          <a:cs typeface="PT Bold Heading" panose="00000400000000000000" pitchFamily="2" charset="-78"/>
                        </a:rPr>
                        <a:t>100</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حبة غم</a:t>
                      </a:r>
                      <a:endParaRPr lang="en-US" sz="14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ar-SA" sz="1400" b="0" dirty="0">
                          <a:effectLst/>
                          <a:cs typeface="PT Bold Heading" panose="00000400000000000000" pitchFamily="2" charset="-78"/>
                        </a:rPr>
                        <a:t>حاصل حبوب النبات الواحد </a:t>
                      </a:r>
                      <a:r>
                        <a:rPr lang="ar-SA" sz="1400" b="0" dirty="0" smtClean="0">
                          <a:effectLst/>
                          <a:cs typeface="PT Bold Heading" panose="00000400000000000000" pitchFamily="2" charset="-78"/>
                        </a:rPr>
                        <a:t>غم.</a:t>
                      </a:r>
                      <a:r>
                        <a:rPr lang="en-US" sz="1400" b="0" dirty="0" smtClean="0">
                          <a:effectLst/>
                          <a:cs typeface="PT Bold Heading" panose="00000400000000000000" pitchFamily="2" charset="-78"/>
                        </a:rPr>
                        <a:t> </a:t>
                      </a:r>
                      <a:r>
                        <a:rPr lang="ar-SA" sz="1400" b="0" dirty="0" smtClean="0">
                          <a:effectLst/>
                          <a:cs typeface="PT Bold Heading" panose="00000400000000000000" pitchFamily="2" charset="-78"/>
                        </a:rPr>
                        <a:t>نبات</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400" b="0" dirty="0">
                        <a:effectLst/>
                        <a:latin typeface="Calibri"/>
                        <a:ea typeface="Times New Roman"/>
                        <a:cs typeface="PT Bold Heading" panose="00000400000000000000" pitchFamily="2" charset="-78"/>
                      </a:endParaRPr>
                    </a:p>
                  </a:txBody>
                  <a:tcPr marL="68580" marR="68580" marT="0" marB="0" anchor="ctr"/>
                </a:tc>
              </a:tr>
              <a:tr h="407999">
                <a:tc>
                  <a:txBody>
                    <a:bodyPr/>
                    <a:lstStyle/>
                    <a:p>
                      <a:pPr algn="ctr" rtl="1">
                        <a:lnSpc>
                          <a:spcPct val="150000"/>
                        </a:lnSpc>
                        <a:spcAft>
                          <a:spcPts val="1000"/>
                        </a:spcAft>
                      </a:pPr>
                      <a:r>
                        <a:rPr lang="ar-SA" sz="1400" b="0" dirty="0">
                          <a:effectLst/>
                          <a:cs typeface="PT Bold Heading" panose="00000400000000000000" pitchFamily="2" charset="-78"/>
                        </a:rPr>
                        <a:t>بدون رش</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10.93</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21.66</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mj-lt"/>
                          <a:cs typeface="Simplified Arabic" panose="02020603050405020304" pitchFamily="18" charset="-78"/>
                        </a:rPr>
                        <a:t>23.67</a:t>
                      </a:r>
                      <a:endParaRPr lang="en-US" sz="140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52.67</a:t>
                      </a:r>
                      <a:endParaRPr lang="en-US" sz="1400" dirty="0">
                        <a:effectLst/>
                        <a:latin typeface="+mj-lt"/>
                        <a:ea typeface="Times New Roman"/>
                        <a:cs typeface="Simplified Arabic" panose="02020603050405020304" pitchFamily="18" charset="-78"/>
                      </a:endParaRPr>
                    </a:p>
                  </a:txBody>
                  <a:tcPr marL="68580" marR="68580" marT="0" marB="0" anchor="ctr"/>
                </a:tc>
              </a:tr>
              <a:tr h="474379">
                <a:tc>
                  <a:txBody>
                    <a:bodyPr/>
                    <a:lstStyle/>
                    <a:p>
                      <a:pPr algn="ctr" rtl="1">
                        <a:lnSpc>
                          <a:spcPct val="150000"/>
                        </a:lnSpc>
                        <a:spcAft>
                          <a:spcPts val="1000"/>
                        </a:spcAft>
                      </a:pPr>
                      <a:r>
                        <a:rPr lang="ar-SA" sz="1400" b="0" dirty="0">
                          <a:effectLst/>
                          <a:cs typeface="PT Bold Heading" panose="00000400000000000000" pitchFamily="2" charset="-78"/>
                        </a:rPr>
                        <a:t>رش بالماء</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11.00</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22.30</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24.32</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55.96</a:t>
                      </a:r>
                      <a:endParaRPr lang="en-US" sz="1400" dirty="0">
                        <a:effectLst/>
                        <a:latin typeface="+mj-lt"/>
                        <a:ea typeface="Times New Roman"/>
                        <a:cs typeface="Simplified Arabic" panose="02020603050405020304" pitchFamily="18" charset="-78"/>
                      </a:endParaRPr>
                    </a:p>
                  </a:txBody>
                  <a:tcPr marL="68580" marR="68580" marT="0" marB="0" anchor="ctr"/>
                </a:tc>
              </a:tr>
              <a:tr h="407999">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1</a:t>
                      </a:r>
                      <a:r>
                        <a:rPr lang="ar-SA" sz="1400" b="0" dirty="0" smtClean="0">
                          <a:effectLst/>
                          <a:cs typeface="PT Bold Heading" panose="00000400000000000000" pitchFamily="2" charset="-78"/>
                        </a:rPr>
                        <a:t> غم.</a:t>
                      </a:r>
                      <a:r>
                        <a:rPr lang="en-US" sz="1400" b="0" dirty="0" smtClean="0">
                          <a:effectLst/>
                          <a:cs typeface="PT Bold Heading" panose="00000400000000000000" pitchFamily="2" charset="-78"/>
                        </a:rPr>
                        <a:t>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a:effectLst/>
                          <a:latin typeface="+mj-lt"/>
                          <a:cs typeface="Simplified Arabic" panose="02020603050405020304" pitchFamily="18" charset="-78"/>
                        </a:rPr>
                        <a:t>17.82</a:t>
                      </a:r>
                      <a:endParaRPr lang="en-US" sz="140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29.00</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38.66</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105.33</a:t>
                      </a:r>
                      <a:endParaRPr lang="en-US" sz="1400" dirty="0">
                        <a:effectLst/>
                        <a:latin typeface="+mj-lt"/>
                        <a:ea typeface="Times New Roman"/>
                        <a:cs typeface="Simplified Arabic" panose="02020603050405020304" pitchFamily="18" charset="-78"/>
                      </a:endParaRPr>
                    </a:p>
                  </a:txBody>
                  <a:tcPr marL="68580" marR="68580" marT="0" marB="0" anchor="ctr"/>
                </a:tc>
              </a:tr>
              <a:tr h="407999">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2</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15.13</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26.66</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33.63</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101.67</a:t>
                      </a:r>
                      <a:endParaRPr lang="en-US" sz="1400" dirty="0">
                        <a:effectLst/>
                        <a:latin typeface="+mj-lt"/>
                        <a:ea typeface="Times New Roman"/>
                        <a:cs typeface="Simplified Arabic" panose="02020603050405020304" pitchFamily="18" charset="-78"/>
                      </a:endParaRPr>
                    </a:p>
                  </a:txBody>
                  <a:tcPr marL="68580" marR="68580" marT="0" marB="0" anchor="ctr"/>
                </a:tc>
              </a:tr>
              <a:tr h="467903">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10 </a:t>
                      </a:r>
                      <a:r>
                        <a:rPr lang="ar-SA" sz="1400" b="0" dirty="0" smtClean="0">
                          <a:effectLst/>
                          <a:cs typeface="PT Bold Heading" panose="00000400000000000000" pitchFamily="2" charset="-78"/>
                        </a:rPr>
                        <a:t>غم </a:t>
                      </a:r>
                      <a:r>
                        <a:rPr lang="ar-SA" sz="1400" b="0" dirty="0">
                          <a:effectLst/>
                          <a:cs typeface="PT Bold Heading" panose="00000400000000000000" pitchFamily="2" charset="-78"/>
                        </a:rPr>
                        <a:t>.</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a:effectLst/>
                          <a:latin typeface="+mj-lt"/>
                          <a:cs typeface="Simplified Arabic" panose="02020603050405020304" pitchFamily="18" charset="-78"/>
                        </a:rPr>
                        <a:t>15.29</a:t>
                      </a:r>
                      <a:endParaRPr lang="en-US" sz="140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a:effectLst/>
                          <a:latin typeface="+mj-lt"/>
                          <a:cs typeface="Simplified Arabic" panose="02020603050405020304" pitchFamily="18" charset="-78"/>
                        </a:rPr>
                        <a:t>27.00</a:t>
                      </a:r>
                      <a:endParaRPr lang="en-US" sz="140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31.00</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0">
                        <a:lnSpc>
                          <a:spcPct val="150000"/>
                        </a:lnSpc>
                        <a:spcAft>
                          <a:spcPts val="1000"/>
                        </a:spcAft>
                      </a:pPr>
                      <a:r>
                        <a:rPr lang="en-US" sz="1400" dirty="0">
                          <a:effectLst/>
                          <a:latin typeface="+mj-lt"/>
                          <a:cs typeface="Simplified Arabic" panose="02020603050405020304" pitchFamily="18" charset="-78"/>
                        </a:rPr>
                        <a:t>83.79</a:t>
                      </a:r>
                      <a:endParaRPr lang="en-US" sz="1400" dirty="0">
                        <a:effectLst/>
                        <a:latin typeface="+mj-lt"/>
                        <a:ea typeface="Times New Roman"/>
                        <a:cs typeface="Simplified Arabic" panose="02020603050405020304" pitchFamily="18" charset="-78"/>
                      </a:endParaRPr>
                    </a:p>
                  </a:txBody>
                  <a:tcPr marL="68580" marR="68580" marT="0" marB="0" anchor="ctr"/>
                </a:tc>
              </a:tr>
              <a:tr h="502713">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20</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ملغم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 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14.49</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26.16</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28.69</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82.77</a:t>
                      </a:r>
                      <a:endParaRPr lang="en-US" sz="1400" dirty="0">
                        <a:effectLst/>
                        <a:latin typeface="+mj-lt"/>
                        <a:ea typeface="Times New Roman"/>
                        <a:cs typeface="Simplified Arabic" panose="02020603050405020304" pitchFamily="18" charset="-78"/>
                      </a:endParaRPr>
                    </a:p>
                  </a:txBody>
                  <a:tcPr marL="68580" marR="68580" marT="0" marB="0" anchor="ctr"/>
                </a:tc>
              </a:tr>
              <a:tr h="815997">
                <a:tc>
                  <a:txBody>
                    <a:bodyPr/>
                    <a:lstStyle/>
                    <a:p>
                      <a:pPr algn="ctr" rtl="1">
                        <a:lnSpc>
                          <a:spcPct val="150000"/>
                        </a:lnSpc>
                        <a:spcAft>
                          <a:spcPts val="1000"/>
                        </a:spcAft>
                      </a:pPr>
                      <a:r>
                        <a:rPr lang="ar-SA" sz="1400" b="0" dirty="0" err="1">
                          <a:effectLst/>
                          <a:cs typeface="PT Bold Heading" panose="00000400000000000000" pitchFamily="2" charset="-78"/>
                        </a:rPr>
                        <a:t>أ.ف.م</a:t>
                      </a:r>
                      <a:r>
                        <a:rPr lang="ar-SA" sz="1400" b="0" dirty="0">
                          <a:effectLst/>
                          <a:cs typeface="PT Bold Heading" panose="00000400000000000000" pitchFamily="2" charset="-78"/>
                        </a:rPr>
                        <a:t> عند مستوى احتمال </a:t>
                      </a:r>
                      <a:r>
                        <a:rPr kumimoji="0" lang="en-US" sz="1400" b="0" kern="1200" dirty="0" smtClean="0">
                          <a:effectLst/>
                          <a:cs typeface="PT Bold Heading" panose="00000400000000000000" pitchFamily="2" charset="-78"/>
                        </a:rPr>
                        <a:t>0,05</a:t>
                      </a:r>
                      <a:endParaRPr kumimoji="0" lang="en-US" sz="1100" b="0" kern="1200" dirty="0">
                        <a:solidFill>
                          <a:schemeClr val="lt1"/>
                        </a:solidFill>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0.88</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2.93</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1.74</a:t>
                      </a:r>
                      <a:endParaRPr lang="en-US" sz="1400" dirty="0">
                        <a:effectLst/>
                        <a:latin typeface="+mj-lt"/>
                        <a:ea typeface="Times New Roman"/>
                        <a:cs typeface="Simplified Arabic" panose="02020603050405020304" pitchFamily="18" charset="-78"/>
                      </a:endParaRPr>
                    </a:p>
                  </a:txBody>
                  <a:tcPr marL="68580" marR="68580" marT="0" marB="0" anchor="ctr"/>
                </a:tc>
                <a:tc>
                  <a:txBody>
                    <a:bodyPr/>
                    <a:lstStyle/>
                    <a:p>
                      <a:pPr algn="ctr" rtl="1">
                        <a:lnSpc>
                          <a:spcPct val="150000"/>
                        </a:lnSpc>
                        <a:spcAft>
                          <a:spcPts val="1000"/>
                        </a:spcAft>
                      </a:pPr>
                      <a:r>
                        <a:rPr lang="en-US" sz="1400" dirty="0" smtClean="0">
                          <a:effectLst/>
                          <a:latin typeface="+mj-lt"/>
                          <a:cs typeface="Simplified Arabic" panose="02020603050405020304" pitchFamily="18" charset="-78"/>
                        </a:rPr>
                        <a:t>6.77</a:t>
                      </a:r>
                      <a:endParaRPr lang="en-US" sz="1400" dirty="0">
                        <a:effectLst/>
                        <a:latin typeface="+mj-lt"/>
                        <a:ea typeface="Times New Roman"/>
                        <a:cs typeface="Simplified Arabic" panose="02020603050405020304" pitchFamily="18" charset="-78"/>
                      </a:endParaRPr>
                    </a:p>
                  </a:txBody>
                  <a:tcPr marL="68580" marR="68580" marT="0" marB="0" anchor="ctr"/>
                </a:tc>
              </a:tr>
            </a:tbl>
          </a:graphicData>
        </a:graphic>
      </p:graphicFrame>
    </p:spTree>
    <p:extLst>
      <p:ext uri="{BB962C8B-B14F-4D97-AF65-F5344CB8AC3E}">
        <p14:creationId xmlns:p14="http://schemas.microsoft.com/office/powerpoint/2010/main" val="9080575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9"/>
            <a:ext cx="8640960" cy="707886"/>
          </a:xfrm>
          <a:prstGeom prst="rect">
            <a:avLst/>
          </a:prstGeom>
        </p:spPr>
        <p:txBody>
          <a:bodyPr wrap="square">
            <a:spAutoFit/>
          </a:bodyPr>
          <a:lstStyle/>
          <a:p>
            <a:pPr algn="ctr" rtl="1"/>
            <a:r>
              <a:rPr lang="ar-IQ" sz="2000" dirty="0" smtClean="0">
                <a:solidFill>
                  <a:srgbClr val="FF0000"/>
                </a:solidFill>
                <a:cs typeface="PT Bold Heading" panose="02010400000000000000" pitchFamily="2" charset="-78"/>
              </a:rPr>
              <a:t>جدول </a:t>
            </a:r>
            <a:r>
              <a:rPr lang="ar-IQ" sz="2000" dirty="0" smtClean="0">
                <a:solidFill>
                  <a:srgbClr val="FF0000"/>
                </a:solidFill>
                <a:latin typeface="Simplified Arabic" panose="02020603050405020304" pitchFamily="18" charset="-78"/>
                <a:cs typeface="PT Bold Heading" panose="02010400000000000000" pitchFamily="2" charset="-78"/>
              </a:rPr>
              <a:t>(</a:t>
            </a:r>
            <a:r>
              <a:rPr lang="en-US" sz="2000" dirty="0" smtClean="0">
                <a:solidFill>
                  <a:srgbClr val="FF0000"/>
                </a:solidFill>
                <a:latin typeface="Simplified Arabic" panose="02020603050405020304" pitchFamily="18" charset="-78"/>
                <a:cs typeface="PT Bold Heading" panose="02010400000000000000" pitchFamily="2" charset="-78"/>
              </a:rPr>
              <a:t>( 4 </a:t>
            </a:r>
          </a:p>
          <a:p>
            <a:pPr algn="ctr" rtl="1"/>
            <a:r>
              <a:rPr lang="ar-IQ" sz="2000" dirty="0" smtClean="0">
                <a:solidFill>
                  <a:srgbClr val="FF0000"/>
                </a:solidFill>
                <a:cs typeface="PT Bold Heading" panose="02010400000000000000" pitchFamily="2" charset="-78"/>
              </a:rPr>
              <a:t> </a:t>
            </a:r>
            <a:r>
              <a:rPr lang="ar-IQ" sz="2000" dirty="0">
                <a:solidFill>
                  <a:srgbClr val="FF0000"/>
                </a:solidFill>
                <a:cs typeface="PT Bold Heading" panose="02010400000000000000" pitchFamily="2" charset="-78"/>
              </a:rPr>
              <a:t>تأثير رش الزنك والنحاس  في بعض الصفات النوعية لحبوب الذرة الصفراء</a:t>
            </a:r>
            <a:endParaRPr lang="en-US" sz="2000" dirty="0">
              <a:solidFill>
                <a:srgbClr val="FF0000"/>
              </a:solidFill>
              <a:cs typeface="PT Bold Heading" panose="02010400000000000000" pitchFamily="2" charset="-78"/>
            </a:endParaRPr>
          </a:p>
        </p:txBody>
      </p:sp>
      <p:graphicFrame>
        <p:nvGraphicFramePr>
          <p:cNvPr id="5" name="جدول 4"/>
          <p:cNvGraphicFramePr>
            <a:graphicFrameLocks noGrp="1"/>
          </p:cNvGraphicFramePr>
          <p:nvPr>
            <p:extLst>
              <p:ext uri="{D42A27DB-BD31-4B8C-83A1-F6EECF244321}">
                <p14:modId xmlns:p14="http://schemas.microsoft.com/office/powerpoint/2010/main" val="3237607713"/>
              </p:ext>
            </p:extLst>
          </p:nvPr>
        </p:nvGraphicFramePr>
        <p:xfrm>
          <a:off x="683568" y="1340768"/>
          <a:ext cx="7992888" cy="4282943"/>
        </p:xfrm>
        <a:graphic>
          <a:graphicData uri="http://schemas.openxmlformats.org/drawingml/2006/table">
            <a:tbl>
              <a:tblPr rtl="1" firstRow="1" firstCol="1" bandRow="1">
                <a:tableStyleId>{ED083AE6-46FA-4A59-8FB0-9F97EB10719F}</a:tableStyleId>
              </a:tblPr>
              <a:tblGrid>
                <a:gridCol w="2393412"/>
                <a:gridCol w="1306810"/>
                <a:gridCol w="1437538"/>
                <a:gridCol w="1714220"/>
                <a:gridCol w="1140908"/>
              </a:tblGrid>
              <a:tr h="480606">
                <a:tc rowSpan="2">
                  <a:txBody>
                    <a:bodyPr/>
                    <a:lstStyle/>
                    <a:p>
                      <a:pPr algn="ctr" rtl="1">
                        <a:lnSpc>
                          <a:spcPct val="150000"/>
                        </a:lnSpc>
                        <a:spcAft>
                          <a:spcPts val="1000"/>
                        </a:spcAft>
                      </a:pPr>
                      <a:r>
                        <a:rPr lang="ar-SA" sz="1200" dirty="0">
                          <a:effectLst/>
                        </a:rPr>
                        <a:t> </a:t>
                      </a:r>
                      <a:endParaRPr lang="en-US" sz="900" dirty="0">
                        <a:effectLst/>
                      </a:endParaRPr>
                    </a:p>
                    <a:p>
                      <a:pPr algn="ctr" rtl="1">
                        <a:lnSpc>
                          <a:spcPct val="150000"/>
                        </a:lnSpc>
                        <a:spcAft>
                          <a:spcPts val="1000"/>
                        </a:spcAft>
                      </a:pPr>
                      <a:r>
                        <a:rPr lang="ar-SA" sz="1200" dirty="0">
                          <a:effectLst/>
                        </a:rPr>
                        <a:t> </a:t>
                      </a:r>
                      <a:endParaRPr lang="en-US" sz="900" dirty="0">
                        <a:effectLst/>
                      </a:endParaRPr>
                    </a:p>
                    <a:p>
                      <a:pPr algn="ctr" rtl="1">
                        <a:lnSpc>
                          <a:spcPct val="150000"/>
                        </a:lnSpc>
                        <a:spcAft>
                          <a:spcPts val="1000"/>
                        </a:spcAft>
                      </a:pPr>
                      <a:r>
                        <a:rPr lang="ar-SA" sz="1400" b="0" dirty="0">
                          <a:effectLst/>
                          <a:cs typeface="PT Bold Heading" panose="00000400000000000000" pitchFamily="2" charset="-78"/>
                        </a:rPr>
                        <a:t>معاملات الرش</a:t>
                      </a:r>
                      <a:endParaRPr lang="en-US" sz="1400" b="0" dirty="0">
                        <a:effectLst/>
                        <a:cs typeface="PT Bold Heading" panose="00000400000000000000" pitchFamily="2" charset="-78"/>
                      </a:endParaRPr>
                    </a:p>
                    <a:p>
                      <a:pPr algn="ctr" rtl="1">
                        <a:lnSpc>
                          <a:spcPct val="150000"/>
                        </a:lnSpc>
                        <a:spcAft>
                          <a:spcPts val="1000"/>
                        </a:spcAft>
                      </a:pPr>
                      <a:r>
                        <a:rPr lang="ar-SA" sz="1200" dirty="0">
                          <a:effectLst/>
                        </a:rPr>
                        <a:t> </a:t>
                      </a:r>
                      <a:endParaRPr lang="en-US" sz="900" dirty="0">
                        <a:effectLst/>
                        <a:latin typeface="Calibri"/>
                        <a:ea typeface="Times New Roman"/>
                        <a:cs typeface="Arial"/>
                      </a:endParaRPr>
                    </a:p>
                  </a:txBody>
                  <a:tcPr marL="58642" marR="58642" marT="0" marB="0"/>
                </a:tc>
                <a:tc gridSpan="4">
                  <a:txBody>
                    <a:bodyPr/>
                    <a:lstStyle/>
                    <a:p>
                      <a:pPr algn="ctr" rtl="1">
                        <a:lnSpc>
                          <a:spcPct val="150000"/>
                        </a:lnSpc>
                        <a:spcAft>
                          <a:spcPts val="1000"/>
                        </a:spcAft>
                      </a:pPr>
                      <a:r>
                        <a:rPr lang="ar-SA" sz="1600" b="0" dirty="0">
                          <a:effectLst/>
                          <a:cs typeface="PT Bold Heading" panose="00000400000000000000" pitchFamily="2" charset="-78"/>
                        </a:rPr>
                        <a:t>الصفات النوعية</a:t>
                      </a:r>
                      <a:endParaRPr lang="en-US" sz="1050" b="0" dirty="0">
                        <a:effectLst/>
                        <a:latin typeface="Calibri"/>
                        <a:ea typeface="Times New Roman"/>
                        <a:cs typeface="PT Bold Heading" panose="00000400000000000000" pitchFamily="2" charset="-78"/>
                      </a:endParaRPr>
                    </a:p>
                  </a:txBody>
                  <a:tcPr marL="58642" marR="58642"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959554">
                <a:tc vMerge="1">
                  <a:txBody>
                    <a:bodyPr/>
                    <a:lstStyle/>
                    <a:p>
                      <a:pPr rtl="1"/>
                      <a:endParaRPr lang="ar-IQ"/>
                    </a:p>
                  </a:txBody>
                  <a:tcPr/>
                </a:tc>
                <a:tc>
                  <a:txBody>
                    <a:bodyPr/>
                    <a:lstStyle/>
                    <a:p>
                      <a:pPr algn="ctr" rtl="1">
                        <a:lnSpc>
                          <a:spcPct val="150000"/>
                        </a:lnSpc>
                        <a:spcAft>
                          <a:spcPts val="1000"/>
                        </a:spcAft>
                        <a:tabLst>
                          <a:tab pos="661035" algn="l"/>
                        </a:tabLst>
                      </a:pPr>
                      <a:r>
                        <a:rPr lang="ar-SA" sz="1400" b="0" dirty="0">
                          <a:effectLst/>
                          <a:cs typeface="PT Bold Heading" panose="00000400000000000000" pitchFamily="2" charset="-78"/>
                        </a:rPr>
                        <a:t>النسبة المئوية للبروتين %</a:t>
                      </a:r>
                      <a:endParaRPr lang="en-US" sz="1400" b="0" dirty="0">
                        <a:effectLst/>
                        <a:latin typeface="Calibri"/>
                        <a:ea typeface="Times New Roman"/>
                        <a:cs typeface="PT Bold Heading" panose="00000400000000000000" pitchFamily="2" charset="-78"/>
                      </a:endParaRPr>
                    </a:p>
                  </a:txBody>
                  <a:tcPr marL="58642" marR="58642" marT="0" marB="0" anchor="ctr"/>
                </a:tc>
                <a:tc>
                  <a:txBody>
                    <a:bodyPr/>
                    <a:lstStyle/>
                    <a:p>
                      <a:pPr algn="ctr" rtl="1">
                        <a:lnSpc>
                          <a:spcPct val="150000"/>
                        </a:lnSpc>
                        <a:spcAft>
                          <a:spcPts val="1000"/>
                        </a:spcAft>
                      </a:pPr>
                      <a:r>
                        <a:rPr lang="ar-SA" sz="1400" b="0" dirty="0">
                          <a:effectLst/>
                          <a:cs typeface="PT Bold Heading" panose="00000400000000000000" pitchFamily="2" charset="-78"/>
                        </a:rPr>
                        <a:t>حاصل البروتين</a:t>
                      </a:r>
                      <a:endParaRPr lang="en-US" sz="14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غم . نبات-1</a:t>
                      </a:r>
                      <a:endParaRPr lang="en-US" sz="1400" b="0" dirty="0">
                        <a:effectLst/>
                        <a:latin typeface="Calibri"/>
                        <a:ea typeface="Times New Roman"/>
                        <a:cs typeface="PT Bold Heading" panose="00000400000000000000" pitchFamily="2" charset="-78"/>
                      </a:endParaRPr>
                    </a:p>
                  </a:txBody>
                  <a:tcPr marL="58642" marR="58642" marT="0" marB="0" anchor="ctr"/>
                </a:tc>
                <a:tc>
                  <a:txBody>
                    <a:bodyPr/>
                    <a:lstStyle/>
                    <a:p>
                      <a:pPr algn="ctr" rtl="1">
                        <a:lnSpc>
                          <a:spcPct val="150000"/>
                        </a:lnSpc>
                        <a:spcAft>
                          <a:spcPts val="1000"/>
                        </a:spcAft>
                      </a:pPr>
                      <a:r>
                        <a:rPr lang="ar-SA" sz="1400" b="0" dirty="0">
                          <a:effectLst/>
                          <a:cs typeface="PT Bold Heading" panose="00000400000000000000" pitchFamily="2" charset="-78"/>
                        </a:rPr>
                        <a:t>النسبة المئوية للزيت</a:t>
                      </a:r>
                      <a:endParaRPr lang="en-US" sz="1400" b="0" dirty="0">
                        <a:effectLst/>
                        <a:cs typeface="PT Bold Heading" panose="00000400000000000000" pitchFamily="2" charset="-78"/>
                      </a:endParaRPr>
                    </a:p>
                    <a:p>
                      <a:pPr algn="ctr" rtl="1">
                        <a:lnSpc>
                          <a:spcPct val="150000"/>
                        </a:lnSpc>
                        <a:spcAft>
                          <a:spcPts val="1000"/>
                        </a:spcAft>
                      </a:pPr>
                      <a:r>
                        <a:rPr lang="ar-SA" sz="1400" b="0" dirty="0">
                          <a:effectLst/>
                          <a:cs typeface="PT Bold Heading" panose="00000400000000000000" pitchFamily="2" charset="-78"/>
                        </a:rPr>
                        <a:t>%</a:t>
                      </a:r>
                      <a:endParaRPr lang="en-US" sz="1400" b="0" dirty="0">
                        <a:effectLst/>
                        <a:latin typeface="Calibri"/>
                        <a:ea typeface="Times New Roman"/>
                        <a:cs typeface="PT Bold Heading" panose="00000400000000000000" pitchFamily="2" charset="-78"/>
                      </a:endParaRPr>
                    </a:p>
                  </a:txBody>
                  <a:tcPr marL="58642" marR="58642" marT="0" marB="0" anchor="ctr"/>
                </a:tc>
                <a:tc>
                  <a:txBody>
                    <a:bodyPr/>
                    <a:lstStyle/>
                    <a:p>
                      <a:pPr algn="ctr" rtl="1">
                        <a:lnSpc>
                          <a:spcPct val="150000"/>
                        </a:lnSpc>
                        <a:spcAft>
                          <a:spcPts val="1000"/>
                        </a:spcAft>
                      </a:pPr>
                      <a:r>
                        <a:rPr lang="ar-SA" sz="1400" b="0" dirty="0">
                          <a:effectLst/>
                          <a:cs typeface="PT Bold Heading" panose="00000400000000000000" pitchFamily="2" charset="-78"/>
                        </a:rPr>
                        <a:t>حاصل الزيت    غم</a:t>
                      </a:r>
                      <a:endParaRPr lang="en-US" sz="1400" b="0" dirty="0">
                        <a:effectLst/>
                        <a:latin typeface="Calibri"/>
                        <a:ea typeface="Times New Roman"/>
                        <a:cs typeface="PT Bold Heading" panose="00000400000000000000" pitchFamily="2" charset="-78"/>
                      </a:endParaRPr>
                    </a:p>
                  </a:txBody>
                  <a:tcPr marL="58642" marR="58642" marT="0" marB="0" anchor="ctr"/>
                </a:tc>
              </a:tr>
              <a:tr h="382679">
                <a:tc>
                  <a:txBody>
                    <a:bodyPr/>
                    <a:lstStyle/>
                    <a:p>
                      <a:pPr algn="ctr" rtl="1">
                        <a:lnSpc>
                          <a:spcPct val="150000"/>
                        </a:lnSpc>
                        <a:spcAft>
                          <a:spcPts val="1000"/>
                        </a:spcAft>
                      </a:pPr>
                      <a:r>
                        <a:rPr lang="ar-SA" sz="1400" b="0" dirty="0">
                          <a:effectLst/>
                          <a:cs typeface="PT Bold Heading" panose="00000400000000000000" pitchFamily="2" charset="-78"/>
                        </a:rPr>
                        <a:t>بدون رش</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7.25</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3.81</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5.05</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3.18</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r h="375913">
                <a:tc>
                  <a:txBody>
                    <a:bodyPr/>
                    <a:lstStyle/>
                    <a:p>
                      <a:pPr algn="ctr" rtl="1">
                        <a:lnSpc>
                          <a:spcPct val="150000"/>
                        </a:lnSpc>
                        <a:spcAft>
                          <a:spcPts val="1000"/>
                        </a:spcAft>
                      </a:pPr>
                      <a:r>
                        <a:rPr lang="ar-SA" sz="1400" b="0" dirty="0">
                          <a:effectLst/>
                          <a:cs typeface="PT Bold Heading" panose="00000400000000000000" pitchFamily="2" charset="-78"/>
                        </a:rPr>
                        <a:t>رش بالماء</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7.31</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4.09</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5.61</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3.33</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r h="336118">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1</a:t>
                      </a:r>
                      <a:r>
                        <a:rPr lang="ar-SA" sz="1400" b="0" dirty="0" smtClean="0">
                          <a:effectLst/>
                          <a:cs typeface="PT Bold Heading" panose="00000400000000000000" pitchFamily="2" charset="-78"/>
                        </a:rPr>
                        <a:t> غم.</a:t>
                      </a:r>
                      <a:r>
                        <a:rPr lang="en-US" sz="1400" b="0" dirty="0" smtClean="0">
                          <a:effectLst/>
                          <a:cs typeface="PT Bold Heading" panose="00000400000000000000" pitchFamily="2" charset="-78"/>
                        </a:rPr>
                        <a:t>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7.97</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8.40</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6.35</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6.76</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r h="318975">
                <a:tc>
                  <a:txBody>
                    <a:bodyPr/>
                    <a:lstStyle/>
                    <a:p>
                      <a:pPr algn="ctr" rtl="1">
                        <a:lnSpc>
                          <a:spcPct val="150000"/>
                        </a:lnSpc>
                        <a:spcAft>
                          <a:spcPts val="1000"/>
                        </a:spcAft>
                      </a:pPr>
                      <a:r>
                        <a:rPr lang="ar-SA" sz="1400" b="0" dirty="0">
                          <a:effectLst/>
                          <a:cs typeface="PT Bold Heading" panose="00000400000000000000" pitchFamily="2" charset="-78"/>
                        </a:rPr>
                        <a:t>بالزنك </a:t>
                      </a:r>
                      <a:r>
                        <a:rPr lang="en-US" sz="1400" b="0" dirty="0" smtClean="0">
                          <a:effectLst/>
                          <a:cs typeface="PT Bold Heading" panose="00000400000000000000" pitchFamily="2" charset="-78"/>
                        </a:rPr>
                        <a:t>2</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10.66</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10.84</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6.29</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7.06</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r h="469484">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10 </a:t>
                      </a:r>
                      <a:r>
                        <a:rPr lang="ar-SA" sz="1400" b="0" dirty="0" smtClean="0">
                          <a:effectLst/>
                          <a:cs typeface="PT Bold Heading" panose="00000400000000000000" pitchFamily="2" charset="-78"/>
                        </a:rPr>
                        <a:t>غم </a:t>
                      </a:r>
                      <a:r>
                        <a:rPr lang="ar-SA" sz="1400" b="0" dirty="0">
                          <a:effectLst/>
                          <a:cs typeface="PT Bold Heading" panose="00000400000000000000" pitchFamily="2" charset="-78"/>
                        </a:rPr>
                        <a:t>.</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8.20</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6.87</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dirty="0">
                          <a:effectLst/>
                          <a:latin typeface="Simplified Arabic" panose="02020603050405020304" pitchFamily="18" charset="-78"/>
                          <a:cs typeface="Simplified Arabic" panose="02020603050405020304" pitchFamily="18" charset="-78"/>
                        </a:rPr>
                        <a:t>5.60</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0">
                        <a:lnSpc>
                          <a:spcPct val="150000"/>
                        </a:lnSpc>
                        <a:spcAft>
                          <a:spcPts val="1000"/>
                        </a:spcAft>
                      </a:pPr>
                      <a:r>
                        <a:rPr lang="en-US" sz="1400">
                          <a:effectLst/>
                          <a:latin typeface="Simplified Arabic" panose="02020603050405020304" pitchFamily="18" charset="-78"/>
                          <a:cs typeface="Simplified Arabic" panose="02020603050405020304" pitchFamily="18" charset="-78"/>
                        </a:rPr>
                        <a:t>4.82</a:t>
                      </a:r>
                      <a:endParaRPr lang="en-US" sz="100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r h="442661">
                <a:tc>
                  <a:txBody>
                    <a:bodyPr/>
                    <a:lstStyle/>
                    <a:p>
                      <a:pPr algn="ctr" rtl="1">
                        <a:lnSpc>
                          <a:spcPct val="150000"/>
                        </a:lnSpc>
                        <a:spcAft>
                          <a:spcPts val="1000"/>
                        </a:spcAft>
                      </a:pPr>
                      <a:r>
                        <a:rPr lang="ar-SA" sz="1400" b="0" dirty="0">
                          <a:effectLst/>
                          <a:cs typeface="PT Bold Heading" panose="00000400000000000000" pitchFamily="2" charset="-78"/>
                        </a:rPr>
                        <a:t>بالنحاس </a:t>
                      </a:r>
                      <a:r>
                        <a:rPr lang="en-US" sz="1400" b="0" dirty="0" smtClean="0">
                          <a:effectLst/>
                          <a:cs typeface="PT Bold Heading" panose="00000400000000000000" pitchFamily="2" charset="-78"/>
                        </a:rPr>
                        <a:t>20</a:t>
                      </a:r>
                      <a:r>
                        <a:rPr lang="ar-SA" sz="1400" b="0" dirty="0" smtClean="0">
                          <a:effectLst/>
                          <a:cs typeface="PT Bold Heading" panose="00000400000000000000" pitchFamily="2" charset="-78"/>
                        </a:rPr>
                        <a:t> </a:t>
                      </a:r>
                      <a:r>
                        <a:rPr lang="ar-SA" sz="1400" b="0" dirty="0">
                          <a:effectLst/>
                          <a:cs typeface="PT Bold Heading" panose="00000400000000000000" pitchFamily="2" charset="-78"/>
                        </a:rPr>
                        <a:t>ملغم .</a:t>
                      </a:r>
                      <a:r>
                        <a:rPr lang="ar-SA" sz="1400" b="0" dirty="0" smtClean="0">
                          <a:effectLst/>
                          <a:cs typeface="PT Bold Heading" panose="00000400000000000000" pitchFamily="2" charset="-78"/>
                        </a:rPr>
                        <a:t>لتر</a:t>
                      </a:r>
                      <a:r>
                        <a:rPr lang="ar-SA" sz="1400" b="0" baseline="30000" dirty="0" smtClean="0">
                          <a:effectLst/>
                          <a:cs typeface="PT Bold Heading" panose="00000400000000000000" pitchFamily="2" charset="-78"/>
                        </a:rPr>
                        <a:t>-</a:t>
                      </a:r>
                      <a:r>
                        <a:rPr lang="en-US" sz="1400" b="0" baseline="30000" dirty="0" smtClean="0">
                          <a:effectLst/>
                          <a:cs typeface="PT Bold Heading" panose="00000400000000000000" pitchFamily="2" charset="-78"/>
                        </a:rPr>
                        <a:t> 1</a:t>
                      </a:r>
                      <a:endParaRPr lang="en-US" sz="1100" b="0" dirty="0">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10.99</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9.06</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5.96</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4.63</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r h="432048">
                <a:tc>
                  <a:txBody>
                    <a:bodyPr/>
                    <a:lstStyle/>
                    <a:p>
                      <a:pPr algn="ctr" rtl="1">
                        <a:lnSpc>
                          <a:spcPct val="150000"/>
                        </a:lnSpc>
                        <a:spcAft>
                          <a:spcPts val="1000"/>
                        </a:spcAft>
                      </a:pPr>
                      <a:r>
                        <a:rPr lang="ar-SA" sz="1400" b="0" dirty="0" err="1">
                          <a:effectLst/>
                          <a:cs typeface="PT Bold Heading" panose="00000400000000000000" pitchFamily="2" charset="-78"/>
                        </a:rPr>
                        <a:t>أ.ف.م</a:t>
                      </a:r>
                      <a:r>
                        <a:rPr lang="ar-SA" sz="1400" b="0" dirty="0">
                          <a:effectLst/>
                          <a:cs typeface="PT Bold Heading" panose="00000400000000000000" pitchFamily="2" charset="-78"/>
                        </a:rPr>
                        <a:t> عند مستوى احتمال </a:t>
                      </a:r>
                      <a:r>
                        <a:rPr kumimoji="0" lang="en-US" sz="1400" b="0" kern="1200" dirty="0" smtClean="0">
                          <a:effectLst/>
                          <a:cs typeface="PT Bold Heading" panose="00000400000000000000" pitchFamily="2" charset="-78"/>
                        </a:rPr>
                        <a:t>0,05</a:t>
                      </a:r>
                      <a:endParaRPr kumimoji="0" lang="en-US" sz="1100" b="0" kern="1200" dirty="0">
                        <a:solidFill>
                          <a:schemeClr val="lt1"/>
                        </a:solidFill>
                        <a:effectLst/>
                        <a:latin typeface="Calibri"/>
                        <a:ea typeface="Times New Roman"/>
                        <a:cs typeface="PT Bold Heading" panose="00000400000000000000" pitchFamily="2" charset="-78"/>
                      </a:endParaRPr>
                    </a:p>
                  </a:txBody>
                  <a:tcPr marL="68580" marR="68580"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1.56</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1.27</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0.08</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c>
                  <a:txBody>
                    <a:bodyPr/>
                    <a:lstStyle/>
                    <a:p>
                      <a:pPr algn="ctr" rtl="1">
                        <a:lnSpc>
                          <a:spcPct val="150000"/>
                        </a:lnSpc>
                        <a:spcAft>
                          <a:spcPts val="1000"/>
                        </a:spcAft>
                      </a:pPr>
                      <a:r>
                        <a:rPr lang="en-US" sz="1400" dirty="0" smtClean="0">
                          <a:effectLst/>
                          <a:latin typeface="Simplified Arabic" panose="02020603050405020304" pitchFamily="18" charset="-78"/>
                          <a:cs typeface="Simplified Arabic" panose="02020603050405020304" pitchFamily="18" charset="-78"/>
                        </a:rPr>
                        <a:t>0.25</a:t>
                      </a:r>
                      <a:endParaRPr lang="en-US" sz="1000" dirty="0">
                        <a:effectLst/>
                        <a:latin typeface="Simplified Arabic" panose="02020603050405020304" pitchFamily="18" charset="-78"/>
                        <a:ea typeface="Times New Roman"/>
                        <a:cs typeface="Simplified Arabic" panose="02020603050405020304" pitchFamily="18" charset="-78"/>
                      </a:endParaRPr>
                    </a:p>
                  </a:txBody>
                  <a:tcPr marL="58642" marR="58642" marT="0" marB="0" anchor="ctr"/>
                </a:tc>
              </a:tr>
            </a:tbl>
          </a:graphicData>
        </a:graphic>
      </p:graphicFrame>
    </p:spTree>
    <p:extLst>
      <p:ext uri="{BB962C8B-B14F-4D97-AF65-F5344CB8AC3E}">
        <p14:creationId xmlns:p14="http://schemas.microsoft.com/office/powerpoint/2010/main" val="3856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مستطيل 3"/>
          <p:cNvSpPr/>
          <p:nvPr/>
        </p:nvSpPr>
        <p:spPr>
          <a:xfrm>
            <a:off x="662288" y="2132856"/>
            <a:ext cx="8064896" cy="2585323"/>
          </a:xfrm>
          <a:prstGeom prst="rect">
            <a:avLst/>
          </a:prstGeom>
        </p:spPr>
        <p:txBody>
          <a:bodyPr wrap="square">
            <a:spAutoFit/>
          </a:bodyPr>
          <a:lstStyle/>
          <a:p>
            <a:pPr algn="justLow" rtl="1">
              <a:lnSpc>
                <a:spcPct val="150000"/>
              </a:lnSpc>
            </a:pPr>
            <a:r>
              <a:rPr lang="ar-IQ" dirty="0" smtClean="0"/>
              <a:t>	</a:t>
            </a:r>
            <a:r>
              <a:rPr lang="ar-IQ" dirty="0" smtClean="0">
                <a:cs typeface="PT Bold Heading" panose="00000400000000000000" pitchFamily="2" charset="-78"/>
              </a:rPr>
              <a:t>في </a:t>
            </a:r>
            <a:r>
              <a:rPr lang="ar-IQ" dirty="0">
                <a:cs typeface="PT Bold Heading" panose="00000400000000000000" pitchFamily="2" charset="-78"/>
              </a:rPr>
              <a:t>ضوء النتائج التي تم الحصول عليها من الدراسة الحالية يمكن استنتاج ما يأتي : </a:t>
            </a:r>
            <a:endParaRPr lang="en-US" dirty="0">
              <a:cs typeface="PT Bold Heading" panose="00000400000000000000" pitchFamily="2" charset="-78"/>
            </a:endParaRPr>
          </a:p>
          <a:p>
            <a:pPr lvl="0" algn="justLow" rtl="1">
              <a:lnSpc>
                <a:spcPct val="150000"/>
              </a:lnSpc>
            </a:pPr>
            <a:r>
              <a:rPr lang="ar-IQ" dirty="0" smtClean="0">
                <a:cs typeface="PT Bold Heading" panose="00000400000000000000" pitchFamily="2" charset="-78"/>
              </a:rPr>
              <a:t>1- هنالك </a:t>
            </a:r>
            <a:r>
              <a:rPr lang="ar-IQ" dirty="0">
                <a:cs typeface="PT Bold Heading" panose="00000400000000000000" pitchFamily="2" charset="-78"/>
              </a:rPr>
              <a:t>استجابة لنباتات الذرة الصفراء للرش بالزنك، </a:t>
            </a:r>
            <a:r>
              <a:rPr lang="ar-IQ" dirty="0" err="1">
                <a:cs typeface="PT Bold Heading" panose="00000400000000000000" pitchFamily="2" charset="-78"/>
              </a:rPr>
              <a:t>وأنﱠ</a:t>
            </a:r>
            <a:r>
              <a:rPr lang="ar-IQ" dirty="0">
                <a:cs typeface="PT Bold Heading" panose="00000400000000000000" pitchFamily="2" charset="-78"/>
              </a:rPr>
              <a:t>  التركيز 1 غم.</a:t>
            </a:r>
            <a:r>
              <a:rPr lang="en-US" dirty="0">
                <a:cs typeface="PT Bold Heading" panose="00000400000000000000" pitchFamily="2" charset="-78"/>
              </a:rPr>
              <a:t>Zn</a:t>
            </a:r>
            <a:r>
              <a:rPr lang="ar-IQ" dirty="0">
                <a:cs typeface="PT Bold Heading" panose="00000400000000000000" pitchFamily="2" charset="-78"/>
              </a:rPr>
              <a:t> لتر</a:t>
            </a:r>
            <a:r>
              <a:rPr lang="ar-IQ" baseline="30000" dirty="0">
                <a:cs typeface="PT Bold Heading" panose="00000400000000000000" pitchFamily="2" charset="-78"/>
              </a:rPr>
              <a:t>-1</a:t>
            </a:r>
            <a:r>
              <a:rPr lang="ar-IQ" dirty="0">
                <a:cs typeface="PT Bold Heading" panose="00000400000000000000" pitchFamily="2" charset="-78"/>
              </a:rPr>
              <a:t> سجل أفضل النتائج متفوقا على معاملة عدم الرش في جميع الصفات المدروسة .</a:t>
            </a:r>
            <a:endParaRPr lang="en-US" dirty="0">
              <a:cs typeface="PT Bold Heading" panose="00000400000000000000" pitchFamily="2" charset="-78"/>
            </a:endParaRPr>
          </a:p>
          <a:p>
            <a:pPr lvl="0" algn="justLow" rtl="1">
              <a:lnSpc>
                <a:spcPct val="150000"/>
              </a:lnSpc>
            </a:pPr>
            <a:r>
              <a:rPr lang="ar-IQ" dirty="0" smtClean="0">
                <a:cs typeface="PT Bold Heading" panose="00000400000000000000" pitchFamily="2" charset="-78"/>
              </a:rPr>
              <a:t>2- أدى </a:t>
            </a:r>
            <a:r>
              <a:rPr lang="ar-IQ" dirty="0">
                <a:cs typeface="PT Bold Heading" panose="00000400000000000000" pitchFamily="2" charset="-78"/>
              </a:rPr>
              <a:t>الرش بالنحاس إلى زيادة معنوية في اغلب الصفات المدروسة ، </a:t>
            </a:r>
            <a:r>
              <a:rPr lang="ar-IQ" dirty="0" err="1" smtClean="0">
                <a:cs typeface="PT Bold Heading" panose="00000400000000000000" pitchFamily="2" charset="-78"/>
              </a:rPr>
              <a:t>وانﱠ</a:t>
            </a:r>
            <a:r>
              <a:rPr lang="ar-IQ" dirty="0" smtClean="0">
                <a:cs typeface="PT Bold Heading" panose="00000400000000000000" pitchFamily="2" charset="-78"/>
              </a:rPr>
              <a:t> </a:t>
            </a:r>
            <a:r>
              <a:rPr lang="ar-IQ" dirty="0">
                <a:cs typeface="PT Bold Heading" panose="00000400000000000000" pitchFamily="2" charset="-78"/>
              </a:rPr>
              <a:t>التركيز 10ملغم.</a:t>
            </a:r>
            <a:r>
              <a:rPr lang="en-US" dirty="0">
                <a:cs typeface="PT Bold Heading" panose="00000400000000000000" pitchFamily="2" charset="-78"/>
              </a:rPr>
              <a:t>Cu</a:t>
            </a:r>
            <a:r>
              <a:rPr lang="ar-IQ" dirty="0">
                <a:cs typeface="PT Bold Heading" panose="00000400000000000000" pitchFamily="2" charset="-78"/>
              </a:rPr>
              <a:t> لتر</a:t>
            </a:r>
            <a:r>
              <a:rPr lang="ar-IQ" baseline="30000" dirty="0">
                <a:cs typeface="PT Bold Heading" panose="00000400000000000000" pitchFamily="2" charset="-78"/>
              </a:rPr>
              <a:t>-1</a:t>
            </a:r>
            <a:r>
              <a:rPr lang="ar-IQ" dirty="0">
                <a:cs typeface="PT Bold Heading" panose="00000400000000000000" pitchFamily="2" charset="-78"/>
              </a:rPr>
              <a:t> قد سجل افضل النتائج لمعظم الصفات ، باستثناء تركيز النحاس في الأوراق ، فقد تفوق التركيز 20 ملغم.</a:t>
            </a:r>
            <a:r>
              <a:rPr lang="en-US" dirty="0">
                <a:cs typeface="PT Bold Heading" panose="00000400000000000000" pitchFamily="2" charset="-78"/>
              </a:rPr>
              <a:t>Cu</a:t>
            </a:r>
            <a:r>
              <a:rPr lang="ar-IQ" dirty="0">
                <a:cs typeface="PT Bold Heading" panose="00000400000000000000" pitchFamily="2" charset="-78"/>
              </a:rPr>
              <a:t> لتر</a:t>
            </a:r>
            <a:r>
              <a:rPr lang="ar-IQ" baseline="30000" dirty="0">
                <a:cs typeface="PT Bold Heading" panose="00000400000000000000" pitchFamily="2" charset="-78"/>
              </a:rPr>
              <a:t>-1</a:t>
            </a:r>
            <a:r>
              <a:rPr lang="ar-IQ" dirty="0">
                <a:cs typeface="PT Bold Heading" panose="00000400000000000000" pitchFamily="2" charset="-78"/>
              </a:rPr>
              <a:t> في هذه الصفة .</a:t>
            </a:r>
            <a:endParaRPr lang="en-US" dirty="0">
              <a:cs typeface="PT Bold Heading" panose="00000400000000000000" pitchFamily="2" charset="-78"/>
            </a:endParaRPr>
          </a:p>
        </p:txBody>
      </p:sp>
      <p:grpSp>
        <p:nvGrpSpPr>
          <p:cNvPr id="6" name="مجموعة 5"/>
          <p:cNvGrpSpPr/>
          <p:nvPr/>
        </p:nvGrpSpPr>
        <p:grpSpPr>
          <a:xfrm>
            <a:off x="1835696" y="313361"/>
            <a:ext cx="5718080" cy="830997"/>
            <a:chOff x="2046945" y="-54030"/>
            <a:chExt cx="5718080" cy="830997"/>
          </a:xfrm>
        </p:grpSpPr>
        <p:sp>
          <p:nvSpPr>
            <p:cNvPr id="7" name="AutoShape 12"/>
            <p:cNvSpPr>
              <a:spLocks noChangeArrowheads="1"/>
            </p:cNvSpPr>
            <p:nvPr/>
          </p:nvSpPr>
          <p:spPr bwMode="gray">
            <a:xfrm>
              <a:off x="2046945" y="0"/>
              <a:ext cx="5718080" cy="704943"/>
            </a:xfrm>
            <a:prstGeom prst="roundRect">
              <a:avLst>
                <a:gd name="adj" fmla="val 16667"/>
              </a:avLst>
            </a:prstGeom>
            <a:gradFill rotWithShape="1">
              <a:gsLst>
                <a:gs pos="0">
                  <a:srgbClr val="CCECFF"/>
                </a:gs>
                <a:gs pos="50000">
                  <a:srgbClr val="CCECFF">
                    <a:gamma/>
                    <a:tint val="42353"/>
                    <a:invGamma/>
                  </a:srgbClr>
                </a:gs>
                <a:gs pos="100000">
                  <a:srgbClr val="CCECFF"/>
                </a:gs>
              </a:gsLst>
              <a:lin ang="2700000" scaled="1"/>
            </a:gradFill>
            <a:ln w="38100">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base">
                <a:spcBef>
                  <a:spcPct val="0"/>
                </a:spcBef>
                <a:spcAft>
                  <a:spcPct val="0"/>
                </a:spcAft>
                <a:defRPr/>
              </a:pPr>
              <a:endParaRPr lang="en-US" sz="3200" b="1" spc="50" dirty="0">
                <a:ln w="11430"/>
                <a:effectLst>
                  <a:outerShdw blurRad="76200" dist="50800" dir="5400000" algn="tl" rotWithShape="0">
                    <a:srgbClr val="000000">
                      <a:alpha val="65000"/>
                    </a:srgbClr>
                  </a:outerShdw>
                </a:effectLst>
              </a:endParaRPr>
            </a:p>
          </p:txBody>
        </p:sp>
        <p:sp>
          <p:nvSpPr>
            <p:cNvPr id="8" name="مستطيل 7"/>
            <p:cNvSpPr/>
            <p:nvPr/>
          </p:nvSpPr>
          <p:spPr>
            <a:xfrm>
              <a:off x="2269597" y="-54030"/>
              <a:ext cx="515397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الاستنتاجات </a:t>
              </a:r>
              <a:r>
                <a:rPr lang="ar-EG"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وال</a:t>
              </a:r>
              <a:r>
                <a:rPr lang="ar-IQ"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مقترحات</a:t>
              </a:r>
              <a:r>
                <a:rPr lang="ar-EG"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IQ"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مجموعة 8"/>
          <p:cNvGrpSpPr/>
          <p:nvPr/>
        </p:nvGrpSpPr>
        <p:grpSpPr>
          <a:xfrm>
            <a:off x="5571944" y="1363206"/>
            <a:ext cx="3041979" cy="646331"/>
            <a:chOff x="2046945" y="-54030"/>
            <a:chExt cx="5718080" cy="758974"/>
          </a:xfrm>
        </p:grpSpPr>
        <p:sp>
          <p:nvSpPr>
            <p:cNvPr id="10" name="AutoShape 12"/>
            <p:cNvSpPr>
              <a:spLocks noChangeArrowheads="1"/>
            </p:cNvSpPr>
            <p:nvPr/>
          </p:nvSpPr>
          <p:spPr bwMode="gray">
            <a:xfrm>
              <a:off x="2046945" y="0"/>
              <a:ext cx="5718080" cy="704943"/>
            </a:xfrm>
            <a:prstGeom prst="roundRect">
              <a:avLst>
                <a:gd name="adj" fmla="val 16667"/>
              </a:avLst>
            </a:prstGeom>
            <a:gradFill rotWithShape="1">
              <a:gsLst>
                <a:gs pos="0">
                  <a:srgbClr val="CCECFF"/>
                </a:gs>
                <a:gs pos="50000">
                  <a:srgbClr val="CCECFF">
                    <a:gamma/>
                    <a:tint val="42353"/>
                    <a:invGamma/>
                  </a:srgbClr>
                </a:gs>
                <a:gs pos="100000">
                  <a:srgbClr val="CCECFF"/>
                </a:gs>
              </a:gsLst>
              <a:lin ang="2700000" scaled="1"/>
            </a:gradFill>
            <a:ln w="38100">
              <a:solidFill>
                <a:srgbClr val="3366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base">
                <a:spcBef>
                  <a:spcPct val="0"/>
                </a:spcBef>
                <a:spcAft>
                  <a:spcPct val="0"/>
                </a:spcAft>
                <a:defRPr/>
              </a:pPr>
              <a:endParaRPr lang="en-US" sz="3200" b="1" spc="50" dirty="0">
                <a:ln w="11430"/>
                <a:effectLst>
                  <a:outerShdw blurRad="76200" dist="50800" dir="5400000" algn="tl" rotWithShape="0">
                    <a:srgbClr val="000000">
                      <a:alpha val="65000"/>
                    </a:srgbClr>
                  </a:outerShdw>
                </a:effectLst>
              </a:endParaRPr>
            </a:p>
          </p:txBody>
        </p:sp>
        <p:sp>
          <p:nvSpPr>
            <p:cNvPr id="11" name="مستطيل 10"/>
            <p:cNvSpPr/>
            <p:nvPr/>
          </p:nvSpPr>
          <p:spPr>
            <a:xfrm>
              <a:off x="2529128" y="-54030"/>
              <a:ext cx="4947374" cy="75897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ar-EG"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الاستنتاجات</a:t>
              </a:r>
              <a:endParaRPr lang="ar-IQ"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1454339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ircle(in)">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heel(1)">
                                      <p:cBhvr>
                                        <p:cTn id="2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مستطيل 3"/>
          <p:cNvSpPr/>
          <p:nvPr/>
        </p:nvSpPr>
        <p:spPr>
          <a:xfrm>
            <a:off x="526533" y="1932677"/>
            <a:ext cx="8064896" cy="2477601"/>
          </a:xfrm>
          <a:prstGeom prst="rect">
            <a:avLst/>
          </a:prstGeom>
        </p:spPr>
        <p:txBody>
          <a:bodyPr wrap="square">
            <a:spAutoFit/>
          </a:bodyPr>
          <a:lstStyle/>
          <a:p>
            <a:pPr lvl="0" algn="r" rtl="1">
              <a:lnSpc>
                <a:spcPct val="200000"/>
              </a:lnSpc>
            </a:pPr>
            <a:r>
              <a:rPr lang="ar-IQ" sz="2000" dirty="0" smtClean="0">
                <a:solidFill>
                  <a:srgbClr val="FFFF00"/>
                </a:solidFill>
                <a:cs typeface="PT Bold Heading" panose="00000400000000000000" pitchFamily="2" charset="-78"/>
              </a:rPr>
              <a:t>1- إجراء </a:t>
            </a:r>
            <a:r>
              <a:rPr lang="ar-IQ" sz="2000" dirty="0">
                <a:solidFill>
                  <a:srgbClr val="FFFF00"/>
                </a:solidFill>
                <a:cs typeface="PT Bold Heading" panose="00000400000000000000" pitchFamily="2" charset="-78"/>
              </a:rPr>
              <a:t>بحوث ودراسات معمقة عن رش نباتات الذرة الصفراء ببقية العناصر الصغرى الأخرى  بتراكيز ومواعيد رش مختلفة وبيان مدى سميتها على النبات والإنسان  .</a:t>
            </a:r>
            <a:endParaRPr lang="en-US" sz="2000" dirty="0">
              <a:solidFill>
                <a:srgbClr val="FFFF00"/>
              </a:solidFill>
              <a:cs typeface="PT Bold Heading" panose="00000400000000000000" pitchFamily="2" charset="-78"/>
            </a:endParaRPr>
          </a:p>
          <a:p>
            <a:pPr lvl="0" algn="r" rtl="1">
              <a:lnSpc>
                <a:spcPct val="200000"/>
              </a:lnSpc>
            </a:pPr>
            <a:r>
              <a:rPr lang="ar-IQ" sz="2000" dirty="0" smtClean="0">
                <a:solidFill>
                  <a:srgbClr val="FFFF00"/>
                </a:solidFill>
                <a:cs typeface="PT Bold Heading" panose="00000400000000000000" pitchFamily="2" charset="-78"/>
              </a:rPr>
              <a:t>2-  </a:t>
            </a:r>
            <a:r>
              <a:rPr lang="ar-IQ" sz="2000" dirty="0">
                <a:solidFill>
                  <a:srgbClr val="FFFF00"/>
                </a:solidFill>
                <a:cs typeface="PT Bold Heading" panose="00000400000000000000" pitchFamily="2" charset="-78"/>
              </a:rPr>
              <a:t>إجراء دراسة موسعة عن الجدوى الاقتصادية التي تحققها التغذية الورقية من خلال رش العناصر الصغرى .</a:t>
            </a:r>
            <a:endParaRPr lang="en-US" sz="2000" dirty="0">
              <a:solidFill>
                <a:srgbClr val="FFFF00"/>
              </a:solidFill>
              <a:cs typeface="PT Bold Heading" panose="00000400000000000000" pitchFamily="2" charset="-78"/>
            </a:endParaRPr>
          </a:p>
        </p:txBody>
      </p:sp>
      <p:grpSp>
        <p:nvGrpSpPr>
          <p:cNvPr id="18" name="مجموعة 17"/>
          <p:cNvGrpSpPr/>
          <p:nvPr/>
        </p:nvGrpSpPr>
        <p:grpSpPr>
          <a:xfrm>
            <a:off x="333722" y="289133"/>
            <a:ext cx="8610600" cy="1357490"/>
            <a:chOff x="333722" y="289133"/>
            <a:chExt cx="8610600" cy="1357490"/>
          </a:xfrm>
        </p:grpSpPr>
        <p:grpSp>
          <p:nvGrpSpPr>
            <p:cNvPr id="6" name="Group 220"/>
            <p:cNvGrpSpPr>
              <a:grpSpLocks/>
            </p:cNvGrpSpPr>
            <p:nvPr/>
          </p:nvGrpSpPr>
          <p:grpSpPr bwMode="auto">
            <a:xfrm rot="10800000">
              <a:off x="333722" y="289133"/>
              <a:ext cx="8610600" cy="1357490"/>
              <a:chOff x="1440" y="1200"/>
              <a:chExt cx="2928" cy="432"/>
            </a:xfrm>
          </p:grpSpPr>
          <p:sp>
            <p:nvSpPr>
              <p:cNvPr id="7" name="AutoShape 58"/>
              <p:cNvSpPr>
                <a:spLocks noChangeArrowheads="1"/>
              </p:cNvSpPr>
              <p:nvPr/>
            </p:nvSpPr>
            <p:spPr bwMode="auto">
              <a:xfrm>
                <a:off x="1654"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rtl="1" fontAlgn="base">
                  <a:spcBef>
                    <a:spcPct val="0"/>
                  </a:spcBef>
                  <a:spcAft>
                    <a:spcPct val="0"/>
                  </a:spcAft>
                </a:pPr>
                <a:endParaRPr lang="ar-EG" b="1" smtClean="0">
                  <a:solidFill>
                    <a:srgbClr val="000000"/>
                  </a:solidFill>
                </a:endParaRPr>
              </a:p>
            </p:txBody>
          </p:sp>
          <p:sp>
            <p:nvSpPr>
              <p:cNvPr id="8" name="Oval 60"/>
              <p:cNvSpPr>
                <a:spLocks noChangeArrowheads="1"/>
              </p:cNvSpPr>
              <p:nvPr/>
            </p:nvSpPr>
            <p:spPr bwMode="auto">
              <a:xfrm rot="1758052">
                <a:off x="1454" y="1215"/>
                <a:ext cx="514" cy="417"/>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ar-EG" b="1" smtClean="0">
                  <a:solidFill>
                    <a:srgbClr val="000000"/>
                  </a:solidFill>
                </a:endParaRPr>
              </a:p>
            </p:txBody>
          </p:sp>
          <p:sp>
            <p:nvSpPr>
              <p:cNvPr id="9" name="Oval 61"/>
              <p:cNvSpPr>
                <a:spLocks noChangeArrowheads="1"/>
              </p:cNvSpPr>
              <p:nvPr/>
            </p:nvSpPr>
            <p:spPr bwMode="auto">
              <a:xfrm rot="1758052">
                <a:off x="1440" y="1200"/>
                <a:ext cx="514" cy="417"/>
              </a:xfrm>
              <a:prstGeom prst="ellipse">
                <a:avLst/>
              </a:prstGeom>
              <a:gradFill rotWithShape="1">
                <a:gsLst>
                  <a:gs pos="0">
                    <a:srgbClr val="A67A32"/>
                  </a:gs>
                  <a:gs pos="100000">
                    <a:srgbClr val="4D3817"/>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ar-EG" b="1" smtClean="0">
                  <a:solidFill>
                    <a:srgbClr val="000000"/>
                  </a:solidFill>
                </a:endParaRPr>
              </a:p>
            </p:txBody>
          </p:sp>
          <p:sp>
            <p:nvSpPr>
              <p:cNvPr id="10" name="Oval 62"/>
              <p:cNvSpPr>
                <a:spLocks noChangeArrowheads="1"/>
              </p:cNvSpPr>
              <p:nvPr/>
            </p:nvSpPr>
            <p:spPr bwMode="auto">
              <a:xfrm>
                <a:off x="1491" y="1226"/>
                <a:ext cx="231" cy="235"/>
              </a:xfrm>
              <a:prstGeom prst="ellipse">
                <a:avLst/>
              </a:prstGeom>
              <a:gradFill rotWithShape="1">
                <a:gsLst>
                  <a:gs pos="0">
                    <a:srgbClr val="FFFFFF">
                      <a:alpha val="50000"/>
                    </a:srgbClr>
                  </a:gs>
                  <a:gs pos="100000">
                    <a:srgbClr val="76767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ar-EG" b="1" smtClean="0">
                  <a:solidFill>
                    <a:srgbClr val="000000"/>
                  </a:solidFill>
                </a:endParaRPr>
              </a:p>
            </p:txBody>
          </p:sp>
          <p:sp>
            <p:nvSpPr>
              <p:cNvPr id="11" name="Text Box 63"/>
              <p:cNvSpPr txBox="1">
                <a:spLocks noChangeArrowheads="1"/>
              </p:cNvSpPr>
              <p:nvPr/>
            </p:nvSpPr>
            <p:spPr bwMode="auto">
              <a:xfrm>
                <a:off x="1920" y="1248"/>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en-US" sz="2400" smtClean="0">
                    <a:solidFill>
                      <a:srgbClr val="000000"/>
                    </a:solidFill>
                  </a:rPr>
                  <a:t>Click to add</a:t>
                </a:r>
              </a:p>
            </p:txBody>
          </p:sp>
          <p:sp>
            <p:nvSpPr>
              <p:cNvPr id="12" name="Text Box 64"/>
              <p:cNvSpPr txBox="1">
                <a:spLocks noChangeArrowheads="1"/>
              </p:cNvSpPr>
              <p:nvPr/>
            </p:nvSpPr>
            <p:spPr bwMode="auto">
              <a:xfrm>
                <a:off x="1560" y="1218"/>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fontAlgn="base" hangingPunct="1">
                  <a:spcBef>
                    <a:spcPct val="0"/>
                  </a:spcBef>
                  <a:spcAft>
                    <a:spcPct val="0"/>
                  </a:spcAft>
                </a:pPr>
                <a:r>
                  <a:rPr lang="en-US" sz="3200" smtClean="0">
                    <a:solidFill>
                      <a:srgbClr val="FFFFFF"/>
                    </a:solidFill>
                  </a:rPr>
                  <a:t>1</a:t>
                </a:r>
              </a:p>
            </p:txBody>
          </p:sp>
          <p:sp>
            <p:nvSpPr>
              <p:cNvPr id="13" name="AutoShape 95"/>
              <p:cNvSpPr>
                <a:spLocks noChangeArrowheads="1"/>
              </p:cNvSpPr>
              <p:nvPr/>
            </p:nvSpPr>
            <p:spPr bwMode="gray">
              <a:xfrm>
                <a:off x="1654" y="1229"/>
                <a:ext cx="2714" cy="345"/>
              </a:xfrm>
              <a:prstGeom prst="roundRect">
                <a:avLst>
                  <a:gd name="adj" fmla="val 50000"/>
                </a:avLst>
              </a:prstGeom>
              <a:gradFill rotWithShape="1">
                <a:gsLst>
                  <a:gs pos="0">
                    <a:srgbClr val="ECF9FE"/>
                  </a:gs>
                  <a:gs pos="100000">
                    <a:srgbClr val="B1E6FB"/>
                  </a:gs>
                </a:gsLst>
                <a:lin ang="0" scaled="1"/>
              </a:gradFill>
              <a:ln w="38100" algn="ctr">
                <a:solidFill>
                  <a:srgbClr val="4CCAE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rtl="1" fontAlgn="base">
                  <a:spcBef>
                    <a:spcPct val="0"/>
                  </a:spcBef>
                  <a:spcAft>
                    <a:spcPct val="0"/>
                  </a:spcAft>
                </a:pPr>
                <a:endParaRPr lang="ar-EG" b="1" smtClean="0">
                  <a:solidFill>
                    <a:srgbClr val="000000"/>
                  </a:solidFill>
                </a:endParaRPr>
              </a:p>
            </p:txBody>
          </p:sp>
          <p:sp>
            <p:nvSpPr>
              <p:cNvPr id="14" name="Oval 97"/>
              <p:cNvSpPr>
                <a:spLocks noChangeArrowheads="1"/>
              </p:cNvSpPr>
              <p:nvPr/>
            </p:nvSpPr>
            <p:spPr bwMode="gray">
              <a:xfrm rot="1758052">
                <a:off x="1454" y="1215"/>
                <a:ext cx="514" cy="417"/>
              </a:xfrm>
              <a:prstGeom prst="ellipse">
                <a:avLst/>
              </a:prstGeom>
              <a:solidFill>
                <a:srgbClr val="3A609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ar-EG" b="1" smtClean="0">
                  <a:solidFill>
                    <a:srgbClr val="000000"/>
                  </a:solidFill>
                </a:endParaRPr>
              </a:p>
            </p:txBody>
          </p:sp>
          <p:sp>
            <p:nvSpPr>
              <p:cNvPr id="15" name="Oval 98"/>
              <p:cNvSpPr>
                <a:spLocks noChangeArrowheads="1"/>
              </p:cNvSpPr>
              <p:nvPr/>
            </p:nvSpPr>
            <p:spPr bwMode="gray">
              <a:xfrm rot="1758052">
                <a:off x="1440" y="1200"/>
                <a:ext cx="514" cy="417"/>
              </a:xfrm>
              <a:prstGeom prst="ellipse">
                <a:avLst/>
              </a:prstGeom>
              <a:gradFill rotWithShape="1">
                <a:gsLst>
                  <a:gs pos="0">
                    <a:srgbClr val="4CCAE8"/>
                  </a:gs>
                  <a:gs pos="100000">
                    <a:srgbClr val="235D6B"/>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ar-EG" b="1" smtClean="0">
                  <a:solidFill>
                    <a:srgbClr val="000000"/>
                  </a:solidFill>
                </a:endParaRPr>
              </a:p>
            </p:txBody>
          </p:sp>
          <p:pic>
            <p:nvPicPr>
              <p:cNvPr id="16" name="Picture 2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 y="1227"/>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1"/>
              <p:cNvSpPr txBox="1">
                <a:spLocks noChangeArrowheads="1"/>
              </p:cNvSpPr>
              <p:nvPr/>
            </p:nvSpPr>
            <p:spPr bwMode="gray">
              <a:xfrm>
                <a:off x="1664" y="1218"/>
                <a:ext cx="17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fontAlgn="base" hangingPunct="1">
                  <a:spcBef>
                    <a:spcPct val="0"/>
                  </a:spcBef>
                  <a:spcAft>
                    <a:spcPct val="0"/>
                  </a:spcAft>
                </a:pPr>
                <a:endParaRPr lang="en-US" sz="3200" smtClean="0">
                  <a:solidFill>
                    <a:srgbClr val="FFFFFF"/>
                  </a:solidFill>
                </a:endParaRPr>
              </a:p>
            </p:txBody>
          </p:sp>
        </p:grpSp>
        <p:sp>
          <p:nvSpPr>
            <p:cNvPr id="5" name="مستطيل 4"/>
            <p:cNvSpPr/>
            <p:nvPr/>
          </p:nvSpPr>
          <p:spPr>
            <a:xfrm>
              <a:off x="4716016" y="699057"/>
              <a:ext cx="3496052" cy="584775"/>
            </a:xfrm>
            <a:prstGeom prst="rect">
              <a:avLst/>
            </a:prstGeom>
          </p:spPr>
          <p:txBody>
            <a:bodyPr wrap="square">
              <a:spAutoFit/>
            </a:bodyPr>
            <a:lstStyle/>
            <a:p>
              <a:pPr algn="r" rtl="1"/>
              <a:r>
                <a:rPr lang="ar-IQ" sz="3200" dirty="0" smtClean="0">
                  <a:solidFill>
                    <a:srgbClr val="FF0000"/>
                  </a:solidFill>
                  <a:cs typeface="PT Bold Heading" panose="00000400000000000000" pitchFamily="2" charset="-78"/>
                </a:rPr>
                <a:t>5-      المقترحات </a:t>
              </a:r>
              <a:endParaRPr lang="en-US" sz="3200" dirty="0">
                <a:solidFill>
                  <a:srgbClr val="FF0000"/>
                </a:solidFill>
                <a:cs typeface="PT Bold Heading" panose="00000400000000000000" pitchFamily="2" charset="-78"/>
              </a:endParaRPr>
            </a:p>
          </p:txBody>
        </p:sp>
      </p:grpSp>
    </p:spTree>
    <p:extLst>
      <p:ext uri="{BB962C8B-B14F-4D97-AF65-F5344CB8AC3E}">
        <p14:creationId xmlns:p14="http://schemas.microsoft.com/office/powerpoint/2010/main" val="5665344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heel(1)">
                                      <p:cBhvr>
                                        <p:cTn id="2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path path="rect">
            <a:fillToRect l="50000" t="50000" r="50000" b="50000"/>
          </a:path>
        </a:gradFill>
        <a:effectLst/>
      </p:bgPr>
    </p:bg>
    <p:spTree>
      <p:nvGrpSpPr>
        <p:cNvPr id="1" name=""/>
        <p:cNvGrpSpPr/>
        <p:nvPr/>
      </p:nvGrpSpPr>
      <p:grpSpPr>
        <a:xfrm>
          <a:off x="0" y="0"/>
          <a:ext cx="0" cy="0"/>
          <a:chOff x="0" y="0"/>
          <a:chExt cx="0" cy="0"/>
        </a:xfrm>
      </p:grpSpPr>
      <p:pic>
        <p:nvPicPr>
          <p:cNvPr id="16" name="صورة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8"/>
            <a:ext cx="9144000" cy="6870095"/>
          </a:xfrm>
          <a:prstGeom prst="rect">
            <a:avLst/>
          </a:prstGeom>
        </p:spPr>
      </p:pic>
      <p:sp>
        <p:nvSpPr>
          <p:cNvPr id="3" name="Rectangle 2"/>
          <p:cNvSpPr/>
          <p:nvPr/>
        </p:nvSpPr>
        <p:spPr>
          <a:xfrm>
            <a:off x="1062853" y="3573016"/>
            <a:ext cx="7217040" cy="1323439"/>
          </a:xfrm>
          <a:prstGeom prst="rect">
            <a:avLst/>
          </a:prstGeom>
        </p:spPr>
        <p:txBody>
          <a:bodyPr wrap="none">
            <a:spAutoFit/>
          </a:bodyPr>
          <a:lstStyle/>
          <a:p>
            <a:r>
              <a:rPr lang="ar-IQ" sz="8000" b="1" dirty="0" smtClean="0">
                <a:solidFill>
                  <a:schemeClr val="bg1"/>
                </a:solidFill>
              </a:rPr>
              <a:t>شكراً لِحُسن الاستماع</a:t>
            </a:r>
            <a:endParaRPr lang="en-US" sz="8000" dirty="0">
              <a:solidFill>
                <a:schemeClr val="bg1"/>
              </a:solidFill>
            </a:endParaRPr>
          </a:p>
        </p:txBody>
      </p:sp>
      <p:pic>
        <p:nvPicPr>
          <p:cNvPr id="17" name="صورة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026"/>
            <a:ext cx="3511115" cy="1642759"/>
          </a:xfrm>
          <a:prstGeom prst="rect">
            <a:avLst/>
          </a:prstGeom>
        </p:spPr>
      </p:pic>
      <p:pic>
        <p:nvPicPr>
          <p:cNvPr id="22530" name="Picture 2" descr="E:\شعارات\شعار%20الجامعة.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079" y="1554904"/>
            <a:ext cx="968857" cy="173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652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750"/>
                                        <p:tgtEl>
                                          <p:spTgt spid="3"/>
                                        </p:tgtEl>
                                      </p:cBhvr>
                                    </p:animEffect>
                                    <p:anim calcmode="lin" valueType="num">
                                      <p:cBhvr>
                                        <p:cTn id="8" dur="3750" fill="hold"/>
                                        <p:tgtEl>
                                          <p:spTgt spid="3"/>
                                        </p:tgtEl>
                                        <p:attrNameLst>
                                          <p:attrName>ppt_w</p:attrName>
                                        </p:attrNameLst>
                                      </p:cBhvr>
                                      <p:tavLst>
                                        <p:tav tm="0" fmla="#ppt_w*sin(2.5*pi*$)">
                                          <p:val>
                                            <p:fltVal val="0"/>
                                          </p:val>
                                        </p:tav>
                                        <p:tav tm="100000">
                                          <p:val>
                                            <p:fltVal val="1"/>
                                          </p:val>
                                        </p:tav>
                                      </p:tavLst>
                                    </p:anim>
                                    <p:anim calcmode="lin" valueType="num">
                                      <p:cBhvr>
                                        <p:cTn id="9" dur="3750" fill="hold"/>
                                        <p:tgtEl>
                                          <p:spTgt spid="3"/>
                                        </p:tgtEl>
                                        <p:attrNameLst>
                                          <p:attrName>ppt_h</p:attrName>
                                        </p:attrNameLst>
                                      </p:cBhvr>
                                      <p:tavLst>
                                        <p:tav tm="0">
                                          <p:val>
                                            <p:strVal val="#ppt_h"/>
                                          </p:val>
                                        </p:tav>
                                        <p:tav tm="100000">
                                          <p:val>
                                            <p:strVal val="#ppt_h"/>
                                          </p:val>
                                        </p:tav>
                                      </p:tavLst>
                                    </p:anim>
                                  </p:childTnLst>
                                </p:cTn>
                              </p:par>
                              <p:par>
                                <p:cTn id="10" presetID="21" presetClass="entr" presetSubtype="1" repeatCount="indefinite" fill="hold" grpId="1" nodeType="withEffect">
                                  <p:stCondLst>
                                    <p:cond delay="250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3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97593" y="260648"/>
            <a:ext cx="3456384" cy="17281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IQ" sz="1800" i="1" dirty="0" smtClean="0">
                <a:cs typeface="PT Bold Heading" panose="00000400000000000000" pitchFamily="2" charset="-78"/>
              </a:rPr>
              <a:t>وزارة التعليم العالي والبحث العلمي</a:t>
            </a:r>
            <a:r>
              <a:rPr lang="en-US" sz="1800" dirty="0" smtClean="0">
                <a:cs typeface="PT Bold Heading" panose="00000400000000000000" pitchFamily="2" charset="-78"/>
              </a:rPr>
              <a:t/>
            </a:r>
            <a:br>
              <a:rPr lang="en-US" sz="1800" dirty="0" smtClean="0">
                <a:cs typeface="PT Bold Heading" panose="00000400000000000000" pitchFamily="2" charset="-78"/>
              </a:rPr>
            </a:br>
            <a:r>
              <a:rPr lang="ar-IQ" sz="1800" i="1" dirty="0" smtClean="0">
                <a:cs typeface="PT Bold Heading" panose="00000400000000000000" pitchFamily="2" charset="-78"/>
              </a:rPr>
              <a:t>جامعة ديالى </a:t>
            </a:r>
            <a:r>
              <a:rPr lang="en-US" sz="1800" dirty="0" smtClean="0">
                <a:cs typeface="PT Bold Heading" panose="00000400000000000000" pitchFamily="2" charset="-78"/>
              </a:rPr>
              <a:t/>
            </a:r>
            <a:br>
              <a:rPr lang="en-US" sz="1800" dirty="0" smtClean="0">
                <a:cs typeface="PT Bold Heading" panose="00000400000000000000" pitchFamily="2" charset="-78"/>
              </a:rPr>
            </a:br>
            <a:r>
              <a:rPr lang="ar-IQ" sz="1800" i="1" dirty="0" smtClean="0">
                <a:cs typeface="PT Bold Heading" panose="00000400000000000000" pitchFamily="2" charset="-78"/>
              </a:rPr>
              <a:t>كلية التربية للعلوم الصرفة </a:t>
            </a:r>
            <a:r>
              <a:rPr lang="en-US" sz="1800" dirty="0" smtClean="0">
                <a:cs typeface="PT Bold Heading" panose="00000400000000000000" pitchFamily="2" charset="-78"/>
              </a:rPr>
              <a:t/>
            </a:r>
            <a:br>
              <a:rPr lang="en-US" sz="1800" dirty="0" smtClean="0">
                <a:cs typeface="PT Bold Heading" panose="00000400000000000000" pitchFamily="2" charset="-78"/>
              </a:rPr>
            </a:br>
            <a:r>
              <a:rPr lang="ar-IQ" sz="1800" i="1" dirty="0" smtClean="0">
                <a:cs typeface="PT Bold Heading" panose="00000400000000000000" pitchFamily="2" charset="-78"/>
              </a:rPr>
              <a:t>علوم الحياة </a:t>
            </a:r>
            <a:r>
              <a:rPr lang="en-US" sz="1800" dirty="0" smtClean="0">
                <a:cs typeface="PT Bold Heading" panose="00000400000000000000" pitchFamily="2" charset="-78"/>
              </a:rPr>
              <a:t/>
            </a:r>
            <a:br>
              <a:rPr lang="en-US" sz="1800" dirty="0" smtClean="0">
                <a:cs typeface="PT Bold Heading" panose="00000400000000000000" pitchFamily="2" charset="-78"/>
              </a:rPr>
            </a:br>
            <a:r>
              <a:rPr lang="ar-IQ" sz="1800" i="1" dirty="0" smtClean="0">
                <a:cs typeface="PT Bold Heading" panose="00000400000000000000" pitchFamily="2" charset="-78"/>
              </a:rPr>
              <a:t>الدراسات العليا / ماجستير</a:t>
            </a:r>
            <a:endParaRPr lang="en-US" sz="1800" dirty="0">
              <a:cs typeface="PT Bold Heading" panose="00000400000000000000" pitchFamily="2" charset="-78"/>
            </a:endParaRPr>
          </a:p>
        </p:txBody>
      </p:sp>
      <p:pic>
        <p:nvPicPr>
          <p:cNvPr id="5" name="صورة 4" descr="D:\تنزيل.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619885" cy="1944216"/>
          </a:xfrm>
          <a:prstGeom prst="rect">
            <a:avLst/>
          </a:prstGeom>
          <a:noFill/>
          <a:ln>
            <a:noFill/>
          </a:ln>
        </p:spPr>
      </p:pic>
      <p:sp>
        <p:nvSpPr>
          <p:cNvPr id="6" name="Title 5"/>
          <p:cNvSpPr>
            <a:spLocks noGrp="1"/>
          </p:cNvSpPr>
          <p:nvPr>
            <p:ph type="ctrTitle"/>
          </p:nvPr>
        </p:nvSpPr>
        <p:spPr>
          <a:xfrm>
            <a:off x="611560" y="2229279"/>
            <a:ext cx="7772400" cy="1559761"/>
          </a:xfrm>
        </p:spPr>
        <p:txBody>
          <a:bodyPr>
            <a:normAutofit/>
          </a:bodyPr>
          <a:lstStyle/>
          <a:p>
            <a:pPr algn="ctr" rtl="1"/>
            <a:r>
              <a:rPr lang="ar-IQ" sz="3200" dirty="0">
                <a:solidFill>
                  <a:srgbClr val="FFFF00"/>
                </a:solidFill>
                <a:cs typeface="PT Bold Heading" panose="00000400000000000000" pitchFamily="2" charset="-78"/>
              </a:rPr>
              <a:t>فاعلية الرش بالزنك والنحاس في النمو الخضري وحاصل الذرة الصفراء</a:t>
            </a:r>
            <a:r>
              <a:rPr lang="ar-IQ" sz="1800" dirty="0">
                <a:solidFill>
                  <a:srgbClr val="FF0000"/>
                </a:solidFill>
              </a:rPr>
              <a:t/>
            </a:r>
            <a:br>
              <a:rPr lang="ar-IQ" sz="1800" dirty="0">
                <a:solidFill>
                  <a:srgbClr val="FF0000"/>
                </a:solidFill>
              </a:rPr>
            </a:br>
            <a:endParaRPr lang="en-US" sz="1800" dirty="0"/>
          </a:p>
        </p:txBody>
      </p:sp>
      <p:sp>
        <p:nvSpPr>
          <p:cNvPr id="7" name="Rectangle 6"/>
          <p:cNvSpPr/>
          <p:nvPr/>
        </p:nvSpPr>
        <p:spPr>
          <a:xfrm>
            <a:off x="1327084" y="4748951"/>
            <a:ext cx="6768752" cy="1200329"/>
          </a:xfrm>
          <a:prstGeom prst="rect">
            <a:avLst/>
          </a:prstGeom>
        </p:spPr>
        <p:txBody>
          <a:bodyPr wrap="square">
            <a:spAutoFit/>
          </a:bodyPr>
          <a:lstStyle/>
          <a:p>
            <a:pPr algn="ctr"/>
            <a:r>
              <a:rPr lang="ar-SA" sz="2400" dirty="0" smtClean="0">
                <a:cs typeface="PT Bold Heading" panose="00000400000000000000" pitchFamily="2" charset="-78"/>
              </a:rPr>
              <a:t>بإشراف</a:t>
            </a:r>
            <a:endParaRPr lang="ar-IQ" sz="2400" dirty="0">
              <a:cs typeface="PT Bold Heading" panose="00000400000000000000" pitchFamily="2" charset="-78"/>
            </a:endParaRPr>
          </a:p>
          <a:p>
            <a:pPr algn="ctr"/>
            <a:r>
              <a:rPr lang="ar-SA" sz="2400" dirty="0" smtClean="0">
                <a:cs typeface="PT Bold Heading" panose="00000400000000000000" pitchFamily="2" charset="-78"/>
              </a:rPr>
              <a:t>الاستاذ الدكتور</a:t>
            </a:r>
            <a:endParaRPr lang="ar-IQ" sz="2400" dirty="0">
              <a:cs typeface="PT Bold Heading" panose="00000400000000000000" pitchFamily="2" charset="-78"/>
            </a:endParaRPr>
          </a:p>
          <a:p>
            <a:pPr algn="ctr"/>
            <a:r>
              <a:rPr lang="ar-SA" sz="2400" dirty="0" smtClean="0">
                <a:cs typeface="PT Bold Heading" panose="00000400000000000000" pitchFamily="2" charset="-78"/>
              </a:rPr>
              <a:t>وسام مالك داود</a:t>
            </a:r>
            <a:endParaRPr lang="en-US" sz="2400" dirty="0">
              <a:cs typeface="PT Bold Heading" panose="00000400000000000000" pitchFamily="2" charset="-78"/>
            </a:endParaRPr>
          </a:p>
        </p:txBody>
      </p:sp>
      <p:sp>
        <p:nvSpPr>
          <p:cNvPr id="2" name="مستطيل 1"/>
          <p:cNvSpPr/>
          <p:nvPr/>
        </p:nvSpPr>
        <p:spPr>
          <a:xfrm>
            <a:off x="2060161" y="3719016"/>
            <a:ext cx="5286292" cy="830997"/>
          </a:xfrm>
          <a:prstGeom prst="rect">
            <a:avLst/>
          </a:prstGeom>
        </p:spPr>
        <p:txBody>
          <a:bodyPr wrap="square">
            <a:spAutoFit/>
          </a:bodyPr>
          <a:lstStyle/>
          <a:p>
            <a:pPr algn="ctr"/>
            <a:r>
              <a:rPr lang="ar-IQ" sz="2400" dirty="0">
                <a:cs typeface="PT Bold Heading" panose="00000400000000000000" pitchFamily="2" charset="-78"/>
              </a:rPr>
              <a:t>رسالة ماجستير مقدمة من قبل الطالب</a:t>
            </a:r>
            <a:r>
              <a:rPr lang="ar-SA" sz="2400" dirty="0">
                <a:cs typeface="PT Bold Heading" panose="00000400000000000000" pitchFamily="2" charset="-78"/>
              </a:rPr>
              <a:t>ة</a:t>
            </a:r>
            <a:r>
              <a:rPr lang="ar-IQ" sz="2400" dirty="0">
                <a:cs typeface="PT Bold Heading" panose="00000400000000000000" pitchFamily="2" charset="-78"/>
              </a:rPr>
              <a:t> </a:t>
            </a:r>
          </a:p>
          <a:p>
            <a:pPr algn="ctr"/>
            <a:r>
              <a:rPr lang="ar-IQ" sz="2400" dirty="0" smtClean="0">
                <a:cs typeface="PT Bold Heading" panose="00000400000000000000" pitchFamily="2" charset="-78"/>
              </a:rPr>
              <a:t>ميرفت </a:t>
            </a:r>
            <a:r>
              <a:rPr lang="ar-IQ" sz="2400" dirty="0">
                <a:cs typeface="PT Bold Heading" panose="00000400000000000000" pitchFamily="2" charset="-78"/>
              </a:rPr>
              <a:t>عدنان عبد الرحمن</a:t>
            </a:r>
          </a:p>
        </p:txBody>
      </p:sp>
    </p:spTree>
    <p:extLst>
      <p:ext uri="{BB962C8B-B14F-4D97-AF65-F5344CB8AC3E}">
        <p14:creationId xmlns:p14="http://schemas.microsoft.com/office/powerpoint/2010/main" val="69193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45">
                                          <p:stCondLst>
                                            <p:cond delay="0"/>
                                          </p:stCondLst>
                                        </p:cTn>
                                        <p:tgtEl>
                                          <p:spTgt spid="6"/>
                                        </p:tgtEl>
                                      </p:cBhvr>
                                    </p:animEffect>
                                    <p:anim calcmode="lin" valueType="num">
                                      <p:cBhvr>
                                        <p:cTn id="18" dur="4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3" dur="6">
                                          <p:stCondLst>
                                            <p:cond delay="162"/>
                                          </p:stCondLst>
                                        </p:cTn>
                                        <p:tgtEl>
                                          <p:spTgt spid="6"/>
                                        </p:tgtEl>
                                      </p:cBhvr>
                                      <p:to x="100000" y="60000"/>
                                    </p:animScale>
                                    <p:animScale>
                                      <p:cBhvr>
                                        <p:cTn id="24" dur="41" decel="50000">
                                          <p:stCondLst>
                                            <p:cond delay="169"/>
                                          </p:stCondLst>
                                        </p:cTn>
                                        <p:tgtEl>
                                          <p:spTgt spid="6"/>
                                        </p:tgtEl>
                                      </p:cBhvr>
                                      <p:to x="100000" y="100000"/>
                                    </p:animScale>
                                    <p:animScale>
                                      <p:cBhvr>
                                        <p:cTn id="25" dur="6">
                                          <p:stCondLst>
                                            <p:cond delay="328"/>
                                          </p:stCondLst>
                                        </p:cTn>
                                        <p:tgtEl>
                                          <p:spTgt spid="6"/>
                                        </p:tgtEl>
                                      </p:cBhvr>
                                      <p:to x="100000" y="80000"/>
                                    </p:animScale>
                                    <p:animScale>
                                      <p:cBhvr>
                                        <p:cTn id="26" dur="41" decel="50000">
                                          <p:stCondLst>
                                            <p:cond delay="334"/>
                                          </p:stCondLst>
                                        </p:cTn>
                                        <p:tgtEl>
                                          <p:spTgt spid="6"/>
                                        </p:tgtEl>
                                      </p:cBhvr>
                                      <p:to x="100000" y="100000"/>
                                    </p:animScale>
                                    <p:animScale>
                                      <p:cBhvr>
                                        <p:cTn id="27" dur="6">
                                          <p:stCondLst>
                                            <p:cond delay="410"/>
                                          </p:stCondLst>
                                        </p:cTn>
                                        <p:tgtEl>
                                          <p:spTgt spid="6"/>
                                        </p:tgtEl>
                                      </p:cBhvr>
                                      <p:to x="100000" y="90000"/>
                                    </p:animScale>
                                    <p:animScale>
                                      <p:cBhvr>
                                        <p:cTn id="28" dur="41" decel="50000">
                                          <p:stCondLst>
                                            <p:cond delay="417"/>
                                          </p:stCondLst>
                                        </p:cTn>
                                        <p:tgtEl>
                                          <p:spTgt spid="6"/>
                                        </p:tgtEl>
                                      </p:cBhvr>
                                      <p:to x="100000" y="100000"/>
                                    </p:animScale>
                                    <p:animScale>
                                      <p:cBhvr>
                                        <p:cTn id="29" dur="6">
                                          <p:stCondLst>
                                            <p:cond delay="452"/>
                                          </p:stCondLst>
                                        </p:cTn>
                                        <p:tgtEl>
                                          <p:spTgt spid="6"/>
                                        </p:tgtEl>
                                      </p:cBhvr>
                                      <p:to x="100000" y="95000"/>
                                    </p:animScale>
                                    <p:animScale>
                                      <p:cBhvr>
                                        <p:cTn id="30" dur="41" decel="50000">
                                          <p:stCondLst>
                                            <p:cond delay="458"/>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anim calcmode="lin" valueType="num">
                                      <p:cBhvr>
                                        <p:cTn id="36" dur="250" fill="hold"/>
                                        <p:tgtEl>
                                          <p:spTgt spid="2"/>
                                        </p:tgtEl>
                                        <p:attrNameLst>
                                          <p:attrName>ppt_x</p:attrName>
                                        </p:attrNameLst>
                                      </p:cBhvr>
                                      <p:tavLst>
                                        <p:tav tm="0">
                                          <p:val>
                                            <p:strVal val="#ppt_x"/>
                                          </p:val>
                                        </p:tav>
                                        <p:tav tm="100000">
                                          <p:val>
                                            <p:strVal val="#ppt_x"/>
                                          </p:val>
                                        </p:tav>
                                      </p:tavLst>
                                    </p:anim>
                                    <p:anim calcmode="lin" valueType="num">
                                      <p:cBhvr>
                                        <p:cTn id="37"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7225451" y="110411"/>
            <a:ext cx="1322798" cy="461665"/>
          </a:xfrm>
          <a:prstGeom prst="rect">
            <a:avLst/>
          </a:prstGeom>
        </p:spPr>
        <p:txBody>
          <a:bodyPr wrap="none">
            <a:spAutoFit/>
          </a:bodyPr>
          <a:lstStyle/>
          <a:p>
            <a:pPr lvl="0" rtl="1"/>
            <a:r>
              <a:rPr lang="ar-IQ" sz="2400" b="1" dirty="0" smtClean="0">
                <a:solidFill>
                  <a:schemeClr val="bg1"/>
                </a:solidFill>
              </a:rPr>
              <a:t>1- </a:t>
            </a:r>
            <a:r>
              <a:rPr lang="ar-IQ" sz="2400" dirty="0" smtClean="0">
                <a:solidFill>
                  <a:schemeClr val="bg1"/>
                </a:solidFill>
                <a:cs typeface="PT Bold Heading" panose="00000400000000000000" pitchFamily="2" charset="-78"/>
              </a:rPr>
              <a:t>المقدمة</a:t>
            </a:r>
            <a:endParaRPr lang="en-US" sz="2400" dirty="0">
              <a:solidFill>
                <a:schemeClr val="bg1"/>
              </a:solidFill>
              <a:cs typeface="PT Bold Heading" panose="00000400000000000000" pitchFamily="2" charset="-78"/>
            </a:endParaRPr>
          </a:p>
        </p:txBody>
      </p:sp>
      <p:sp>
        <p:nvSpPr>
          <p:cNvPr id="5" name="Rectangle 4"/>
          <p:cNvSpPr/>
          <p:nvPr/>
        </p:nvSpPr>
        <p:spPr>
          <a:xfrm>
            <a:off x="179512" y="476672"/>
            <a:ext cx="8735527" cy="4662815"/>
          </a:xfrm>
          <a:prstGeom prst="rect">
            <a:avLst/>
          </a:prstGeom>
        </p:spPr>
        <p:txBody>
          <a:bodyPr wrap="square">
            <a:spAutoFit/>
          </a:bodyPr>
          <a:lstStyle/>
          <a:p>
            <a:pPr algn="justLow" rtl="1">
              <a:lnSpc>
                <a:spcPct val="150000"/>
              </a:lnSpc>
            </a:pPr>
            <a:r>
              <a:rPr lang="ar-IQ" dirty="0" smtClean="0">
                <a:solidFill>
                  <a:schemeClr val="bg1"/>
                </a:solidFill>
                <a:cs typeface="PT Bold Heading" panose="00000400000000000000" pitchFamily="2" charset="-78"/>
              </a:rPr>
              <a:t>	</a:t>
            </a:r>
            <a:r>
              <a:rPr lang="ar-IQ" dirty="0" smtClean="0">
                <a:solidFill>
                  <a:schemeClr val="bg1"/>
                </a:solidFill>
                <a:latin typeface="Simplified Arabic" panose="02020603050405020304" pitchFamily="18" charset="-78"/>
                <a:cs typeface="PT Bold Heading" panose="00000400000000000000" pitchFamily="2" charset="-78"/>
              </a:rPr>
              <a:t>تتبع الذرة الصفراء </a:t>
            </a:r>
            <a:r>
              <a:rPr lang="en-US" dirty="0" err="1" smtClean="0">
                <a:solidFill>
                  <a:schemeClr val="bg1"/>
                </a:solidFill>
                <a:latin typeface="Simplified Arabic" panose="02020603050405020304" pitchFamily="18" charset="-78"/>
                <a:cs typeface="PT Bold Heading" panose="00000400000000000000" pitchFamily="2" charset="-78"/>
              </a:rPr>
              <a:t>Zea</a:t>
            </a:r>
            <a:r>
              <a:rPr lang="en-US" dirty="0" smtClean="0">
                <a:solidFill>
                  <a:schemeClr val="bg1"/>
                </a:solidFill>
                <a:latin typeface="Simplified Arabic" panose="02020603050405020304" pitchFamily="18" charset="-78"/>
                <a:cs typeface="PT Bold Heading" panose="00000400000000000000" pitchFamily="2" charset="-78"/>
              </a:rPr>
              <a:t> </a:t>
            </a:r>
            <a:r>
              <a:rPr lang="en-US" dirty="0" err="1" smtClean="0">
                <a:solidFill>
                  <a:schemeClr val="bg1"/>
                </a:solidFill>
                <a:latin typeface="Simplified Arabic" panose="02020603050405020304" pitchFamily="18" charset="-78"/>
                <a:cs typeface="PT Bold Heading" panose="00000400000000000000" pitchFamily="2" charset="-78"/>
              </a:rPr>
              <a:t>mays</a:t>
            </a:r>
            <a:r>
              <a:rPr lang="en-US" dirty="0" smtClean="0">
                <a:solidFill>
                  <a:schemeClr val="bg1"/>
                </a:solidFill>
                <a:latin typeface="Simplified Arabic" panose="02020603050405020304" pitchFamily="18" charset="-78"/>
                <a:cs typeface="PT Bold Heading" panose="00000400000000000000" pitchFamily="2" charset="-78"/>
              </a:rPr>
              <a:t> L.</a:t>
            </a:r>
            <a:r>
              <a:rPr lang="ar-IQ" dirty="0" smtClean="0">
                <a:solidFill>
                  <a:schemeClr val="bg1"/>
                </a:solidFill>
                <a:latin typeface="Simplified Arabic" panose="02020603050405020304" pitchFamily="18" charset="-78"/>
                <a:cs typeface="PT Bold Heading" panose="00000400000000000000" pitchFamily="2" charset="-78"/>
              </a:rPr>
              <a:t>العائلة النجيلية وهي من المحاصيل الصناعية المهمة اقتصاديا في العالم، وتوصف بالمحصول المعجزة وملكة المحاصيل بسبب انتاجيتها العالية وتاقلمها لظروف بيئية مختلفة قياسا بباقي نباتات العائلة النجيلية .</a:t>
            </a:r>
          </a:p>
          <a:p>
            <a:pPr algn="justLow" rtl="1">
              <a:lnSpc>
                <a:spcPct val="150000"/>
              </a:lnSpc>
            </a:pPr>
            <a:r>
              <a:rPr lang="ar-IQ" dirty="0">
                <a:solidFill>
                  <a:schemeClr val="bg1"/>
                </a:solidFill>
                <a:latin typeface="Simplified Arabic" panose="02020603050405020304" pitchFamily="18" charset="-78"/>
                <a:cs typeface="PT Bold Heading" panose="00000400000000000000" pitchFamily="2" charset="-78"/>
              </a:rPr>
              <a:t>	</a:t>
            </a:r>
            <a:r>
              <a:rPr lang="ar-IQ" dirty="0" smtClean="0">
                <a:solidFill>
                  <a:schemeClr val="bg1"/>
                </a:solidFill>
                <a:latin typeface="Simplified Arabic" panose="02020603050405020304" pitchFamily="18" charset="-78"/>
                <a:cs typeface="PT Bold Heading" panose="00000400000000000000" pitchFamily="2" charset="-78"/>
              </a:rPr>
              <a:t>وتعد الذرة الصفراء أكثر المحاصيل المستخدمة في برامج تغذية الحيوان  لاحتوائها نسبة جيدة من النشا والبروتين والزيت والفيتامينات والمعادن )  وهي المحصول الاكثر اهمية من حيث الحجم بين محاصيل الحبوب مثل الحنطة والرز وتزرع على نطاق واسع في المناطق الزراعية الاستوائية وشبه الاستوائية والمعتدلة وتستخدم من اقدم الازمنة وتدخل الذرة الصفراء  في العديد من الاضافات الصناعية مثل رقائق الذرة والنشا وزيت سكر العنب والاسيتون والكلوتين وحامض اللاكتيك إنً حوالي 50  -55%من اجمالي الذرة يستهلك كغذاء .</a:t>
            </a:r>
          </a:p>
          <a:p>
            <a:pPr algn="justLow" rtl="1">
              <a:lnSpc>
                <a:spcPct val="150000"/>
              </a:lnSpc>
            </a:pPr>
            <a:r>
              <a:rPr lang="ar-IQ" dirty="0">
                <a:solidFill>
                  <a:schemeClr val="bg1"/>
                </a:solidFill>
                <a:latin typeface="Simplified Arabic" panose="02020603050405020304" pitchFamily="18" charset="-78"/>
                <a:cs typeface="PT Bold Heading" panose="00000400000000000000" pitchFamily="2" charset="-78"/>
              </a:rPr>
              <a:t>	</a:t>
            </a:r>
            <a:r>
              <a:rPr lang="ar-IQ" dirty="0" smtClean="0">
                <a:solidFill>
                  <a:schemeClr val="bg1"/>
                </a:solidFill>
                <a:latin typeface="Simplified Arabic" panose="02020603050405020304" pitchFamily="18" charset="-78"/>
                <a:cs typeface="PT Bold Heading" panose="00000400000000000000" pitchFamily="2" charset="-78"/>
              </a:rPr>
              <a:t>وازدادت اهمية هذا المحصول على المستوى العلاجي وإنتاج الاصباغ  وكذلك استخدامه كوقود حيوي بديلا عن وقود السيارات التقليدي</a:t>
            </a:r>
            <a:r>
              <a:rPr lang="ar-IQ" dirty="0">
                <a:solidFill>
                  <a:schemeClr val="bg1"/>
                </a:solidFill>
                <a:cs typeface="PT Bold Heading" panose="00000400000000000000" pitchFamily="2" charset="-78"/>
              </a:rPr>
              <a:t>.</a:t>
            </a:r>
            <a:endParaRPr lang="ar-IQ" dirty="0" smtClean="0">
              <a:solidFill>
                <a:schemeClr val="bg1"/>
              </a:solidFill>
              <a:latin typeface="Simplified Arabic" panose="02020603050405020304" pitchFamily="18" charset="-78"/>
              <a:cs typeface="PT Bold Heading" panose="00000400000000000000" pitchFamily="2" charset="-78"/>
            </a:endParaRPr>
          </a:p>
        </p:txBody>
      </p:sp>
    </p:spTree>
    <p:extLst>
      <p:ext uri="{BB962C8B-B14F-4D97-AF65-F5344CB8AC3E}">
        <p14:creationId xmlns:p14="http://schemas.microsoft.com/office/powerpoint/2010/main" val="25596736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51520" y="260648"/>
            <a:ext cx="8640960" cy="4301177"/>
          </a:xfrm>
          <a:prstGeom prst="rect">
            <a:avLst/>
          </a:prstGeom>
        </p:spPr>
        <p:txBody>
          <a:bodyPr wrap="square">
            <a:spAutoFit/>
          </a:bodyPr>
          <a:lstStyle/>
          <a:p>
            <a:pPr algn="just" rtl="1">
              <a:lnSpc>
                <a:spcPct val="150000"/>
              </a:lnSpc>
            </a:pPr>
            <a:r>
              <a:rPr lang="ar-SA" sz="2400" dirty="0" smtClean="0"/>
              <a:t> </a:t>
            </a:r>
            <a:r>
              <a:rPr lang="ar-IQ" sz="2400" dirty="0" smtClean="0"/>
              <a:t>	</a:t>
            </a:r>
            <a:r>
              <a:rPr lang="ar-IQ" sz="2000" dirty="0" smtClean="0">
                <a:cs typeface="PT Bold Heading" panose="00000400000000000000" pitchFamily="2" charset="-78"/>
              </a:rPr>
              <a:t>تلعب </a:t>
            </a:r>
            <a:r>
              <a:rPr lang="ar-IQ" sz="2000" dirty="0">
                <a:cs typeface="PT Bold Heading" panose="00000400000000000000" pitchFamily="2" charset="-78"/>
              </a:rPr>
              <a:t>المغذيات الصغرى دورا مهما ومتنوعا في مختلف عمليات أيض النبات على الرغم من احتياجه  لها بكميات صغيرة مقارنة بالمغذيات الكبرى إذ يودي الزنك </a:t>
            </a:r>
            <a:r>
              <a:rPr lang="en-US" sz="2000" dirty="0">
                <a:cs typeface="PT Bold Heading" panose="00000400000000000000" pitchFamily="2" charset="-78"/>
              </a:rPr>
              <a:t>Zn</a:t>
            </a:r>
            <a:r>
              <a:rPr lang="ar-IQ" sz="2000" dirty="0">
                <a:cs typeface="PT Bold Heading" panose="00000400000000000000" pitchFamily="2" charset="-78"/>
              </a:rPr>
              <a:t> دورا مهما في بنا ونمو النبات وتنشيط العديد من الانزيمات وتخليق بعض انزيمات النمو وانتاج البذور والحفاظ على حيويتها ودعم اليات الدفاع ضد الامراض المختلفة  ويوثر نقصه سلبا على هذه الوظائف وذلك ينعكس على رداءة المحصول </a:t>
            </a:r>
            <a:r>
              <a:rPr lang="ar-IQ" sz="2000" dirty="0" smtClean="0">
                <a:cs typeface="PT Bold Heading" panose="00000400000000000000" pitchFamily="2" charset="-78"/>
              </a:rPr>
              <a:t>ونوعيته. </a:t>
            </a:r>
            <a:endParaRPr lang="ar-IQ" sz="2000" dirty="0">
              <a:cs typeface="PT Bold Heading" panose="00000400000000000000" pitchFamily="2" charset="-78"/>
            </a:endParaRPr>
          </a:p>
          <a:p>
            <a:pPr algn="just" rtl="1">
              <a:lnSpc>
                <a:spcPct val="150000"/>
              </a:lnSpc>
            </a:pPr>
            <a:r>
              <a:rPr lang="ar-IQ" sz="2000" dirty="0" smtClean="0">
                <a:cs typeface="PT Bold Heading" panose="00000400000000000000" pitchFamily="2" charset="-78"/>
              </a:rPr>
              <a:t>	ويعد النحاس </a:t>
            </a:r>
            <a:r>
              <a:rPr lang="en-US" sz="2000" dirty="0" smtClean="0">
                <a:cs typeface="PT Bold Heading" panose="00000400000000000000" pitchFamily="2" charset="-78"/>
              </a:rPr>
              <a:t>Cu</a:t>
            </a:r>
            <a:r>
              <a:rPr lang="ar-IQ" sz="2000" dirty="0" smtClean="0">
                <a:cs typeface="PT Bold Heading" panose="00000400000000000000" pitchFamily="2" charset="-78"/>
              </a:rPr>
              <a:t>من المغذيات الاساسية في  حياة النبات ويلعب دوراً في العمليات الحيوية الفسلجية داخل النبات ، اذ يقوم بهيكلة وتنشيط العديد من الانزيمات ومنها الانزيمات الفينولية </a:t>
            </a:r>
            <a:r>
              <a:rPr lang="en-US" sz="2000" dirty="0" smtClean="0">
                <a:cs typeface="PT Bold Heading" panose="00000400000000000000" pitchFamily="2" charset="-78"/>
              </a:rPr>
              <a:t>Poly phenol </a:t>
            </a:r>
            <a:r>
              <a:rPr lang="en-US" sz="2000" dirty="0" err="1" smtClean="0">
                <a:cs typeface="PT Bold Heading" panose="00000400000000000000" pitchFamily="2" charset="-78"/>
              </a:rPr>
              <a:t>oxidase</a:t>
            </a:r>
            <a:r>
              <a:rPr lang="en-US" sz="2000" dirty="0" smtClean="0">
                <a:cs typeface="PT Bold Heading" panose="00000400000000000000" pitchFamily="2" charset="-78"/>
              </a:rPr>
              <a:t> </a:t>
            </a:r>
            <a:r>
              <a:rPr lang="ar-IQ" sz="2000" dirty="0" smtClean="0">
                <a:cs typeface="PT Bold Heading" panose="00000400000000000000" pitchFamily="2" charset="-78"/>
              </a:rPr>
              <a:t>ويشارك النحاس بعملية ايض البناء الضوئي والتمثيل الغذائي للكاربوهيدرات</a:t>
            </a:r>
            <a:endParaRPr lang="ar-SA" sz="2000" dirty="0">
              <a:cs typeface="PT Bold Heading" panose="00000400000000000000" pitchFamily="2" charset="-78"/>
            </a:endParaRPr>
          </a:p>
        </p:txBody>
      </p:sp>
    </p:spTree>
    <p:extLst>
      <p:ext uri="{BB962C8B-B14F-4D97-AF65-F5344CB8AC3E}">
        <p14:creationId xmlns:p14="http://schemas.microsoft.com/office/powerpoint/2010/main" val="1792205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p:nvPr/>
        </p:nvGrpSpPr>
        <p:grpSpPr>
          <a:xfrm>
            <a:off x="152400" y="74579"/>
            <a:ext cx="8991600" cy="6455620"/>
            <a:chOff x="234903" y="762000"/>
            <a:chExt cx="8585247" cy="5424488"/>
          </a:xfrm>
        </p:grpSpPr>
        <p:grpSp>
          <p:nvGrpSpPr>
            <p:cNvPr id="8" name="Group 8"/>
            <p:cNvGrpSpPr>
              <a:grpSpLocks/>
            </p:cNvGrpSpPr>
            <p:nvPr/>
          </p:nvGrpSpPr>
          <p:grpSpPr bwMode="auto">
            <a:xfrm>
              <a:off x="250825" y="762000"/>
              <a:ext cx="8569325" cy="5424488"/>
              <a:chOff x="3040" y="1232"/>
              <a:chExt cx="2266" cy="2411"/>
            </a:xfrm>
          </p:grpSpPr>
          <p:sp>
            <p:nvSpPr>
              <p:cNvPr id="11" name="Rectangle 9"/>
              <p:cNvSpPr>
                <a:spLocks noChangeArrowheads="1"/>
              </p:cNvSpPr>
              <p:nvPr/>
            </p:nvSpPr>
            <p:spPr bwMode="gray">
              <a:xfrm rot="301233">
                <a:off x="3162" y="1232"/>
                <a:ext cx="2144" cy="2411"/>
              </a:xfrm>
              <a:prstGeom prst="rect">
                <a:avLst/>
              </a:prstGeom>
              <a:solidFill>
                <a:srgbClr val="EAEAEA"/>
              </a:solidFill>
              <a:ln w="38100">
                <a:solidFill>
                  <a:srgbClr val="008000"/>
                </a:solidFill>
                <a:miter lim="800000"/>
                <a:headEnd/>
                <a:tailEnd/>
              </a:ln>
            </p:spPr>
            <p:txBody>
              <a:bodyPr wrap="none" anchor="ctr"/>
              <a:lstStyle/>
              <a:p>
                <a:pPr algn="ctr" fontAlgn="base">
                  <a:spcBef>
                    <a:spcPct val="0"/>
                  </a:spcBef>
                  <a:spcAft>
                    <a:spcPct val="0"/>
                  </a:spcAft>
                  <a:buFontTx/>
                  <a:buBlip>
                    <a:blip r:embed="rId2"/>
                  </a:buBlip>
                </a:pPr>
                <a:endParaRPr lang="ar-EG" b="1" smtClean="0">
                  <a:solidFill>
                    <a:srgbClr val="FF00FF"/>
                  </a:solidFill>
                </a:endParaRPr>
              </a:p>
            </p:txBody>
          </p:sp>
          <p:sp>
            <p:nvSpPr>
              <p:cNvPr id="12" name="Rectangle 10"/>
              <p:cNvSpPr>
                <a:spLocks noChangeArrowheads="1"/>
              </p:cNvSpPr>
              <p:nvPr/>
            </p:nvSpPr>
            <p:spPr bwMode="gray">
              <a:xfrm>
                <a:off x="3040" y="1232"/>
                <a:ext cx="2190" cy="2202"/>
              </a:xfrm>
              <a:prstGeom prst="rect">
                <a:avLst/>
              </a:prstGeom>
              <a:gradFill rotWithShape="1">
                <a:gsLst>
                  <a:gs pos="0">
                    <a:srgbClr val="B6E6D8"/>
                  </a:gs>
                  <a:gs pos="100000">
                    <a:srgbClr val="FFFFFF"/>
                  </a:gs>
                </a:gsLst>
                <a:lin ang="5400000" scaled="1"/>
              </a:gradFill>
              <a:ln w="9525">
                <a:solidFill>
                  <a:srgbClr val="008000"/>
                </a:solidFill>
                <a:miter lim="800000"/>
                <a:headEnd/>
                <a:tailEnd/>
              </a:ln>
            </p:spPr>
            <p:txBody>
              <a:bodyPr wrap="none" anchor="ctr"/>
              <a:lstStyle/>
              <a:p>
                <a:pPr fontAlgn="base">
                  <a:spcBef>
                    <a:spcPct val="0"/>
                  </a:spcBef>
                  <a:spcAft>
                    <a:spcPct val="0"/>
                  </a:spcAft>
                  <a:buFontTx/>
                  <a:buChar char="•"/>
                </a:pPr>
                <a:endParaRPr lang="ar-EG" b="1" smtClean="0">
                  <a:solidFill>
                    <a:srgbClr val="000000"/>
                  </a:solidFill>
                </a:endParaRPr>
              </a:p>
            </p:txBody>
          </p:sp>
        </p:grpSp>
        <p:sp>
          <p:nvSpPr>
            <p:cNvPr id="9" name="Rectangle 3"/>
            <p:cNvSpPr/>
            <p:nvPr/>
          </p:nvSpPr>
          <p:spPr>
            <a:xfrm>
              <a:off x="255374" y="920846"/>
              <a:ext cx="8026431" cy="586776"/>
            </a:xfrm>
            <a:prstGeom prst="rect">
              <a:avLst/>
            </a:prstGeom>
          </p:spPr>
          <p:txBody>
            <a:bodyPr wrap="square">
              <a:spAutoFit/>
            </a:bodyPr>
            <a:lstStyle/>
            <a:p>
              <a:pPr lvl="0" algn="r">
                <a:lnSpc>
                  <a:spcPct val="150000"/>
                </a:lnSpc>
                <a:defRPr/>
              </a:pPr>
              <a:endParaRPr lang="en-US" sz="2800" kern="10" dirty="0">
                <a:ln w="9525">
                  <a:solidFill>
                    <a:srgbClr val="000000"/>
                  </a:solidFill>
                  <a:round/>
                  <a:headEnd/>
                  <a:tailEnd/>
                </a:ln>
                <a:solidFill>
                  <a:srgbClr val="4E67C8">
                    <a:lumMod val="75000"/>
                  </a:srgbClr>
                </a:solidFill>
                <a:latin typeface="Times New Roman" pitchFamily="18" charset="0"/>
                <a:cs typeface="Times New Roman" pitchFamily="18" charset="0"/>
              </a:endParaRPr>
            </a:p>
          </p:txBody>
        </p:sp>
        <p:sp>
          <p:nvSpPr>
            <p:cNvPr id="10" name="Rectangle 7"/>
            <p:cNvSpPr/>
            <p:nvPr/>
          </p:nvSpPr>
          <p:spPr>
            <a:xfrm>
              <a:off x="234903" y="4267200"/>
              <a:ext cx="8297838" cy="464322"/>
            </a:xfrm>
            <a:prstGeom prst="rect">
              <a:avLst/>
            </a:prstGeom>
          </p:spPr>
          <p:txBody>
            <a:bodyPr wrap="square">
              <a:spAutoFit/>
            </a:bodyPr>
            <a:lstStyle/>
            <a:p>
              <a:pPr marL="457200" indent="-457200" algn="just">
                <a:buFont typeface="Wingdings" pitchFamily="2" charset="2"/>
                <a:buChar char="v"/>
              </a:pPr>
              <a:endParaRPr lang="ar-EG" sz="2800" kern="10" dirty="0">
                <a:ln w="9525">
                  <a:solidFill>
                    <a:srgbClr val="000000"/>
                  </a:solidFill>
                  <a:round/>
                  <a:headEnd/>
                  <a:tailEnd/>
                </a:ln>
                <a:solidFill>
                  <a:srgbClr val="4E67C8">
                    <a:lumMod val="75000"/>
                  </a:srgbClr>
                </a:solidFill>
                <a:latin typeface="Times New Roman" pitchFamily="18" charset="0"/>
                <a:cs typeface="Times New Roman" pitchFamily="18" charset="0"/>
              </a:endParaRPr>
            </a:p>
          </p:txBody>
        </p:sp>
      </p:grpSp>
      <p:sp>
        <p:nvSpPr>
          <p:cNvPr id="2" name="Rectangle 1"/>
          <p:cNvSpPr/>
          <p:nvPr/>
        </p:nvSpPr>
        <p:spPr>
          <a:xfrm>
            <a:off x="192832" y="872889"/>
            <a:ext cx="8712968" cy="1338828"/>
          </a:xfrm>
          <a:prstGeom prst="rect">
            <a:avLst/>
          </a:prstGeom>
        </p:spPr>
        <p:txBody>
          <a:bodyPr wrap="square">
            <a:spAutoFit/>
          </a:bodyPr>
          <a:lstStyle/>
          <a:p>
            <a:pPr lvl="0" algn="just" rtl="1">
              <a:lnSpc>
                <a:spcPct val="150000"/>
              </a:lnSpc>
            </a:pPr>
            <a:r>
              <a:rPr lang="ar-IQ" dirty="0" smtClean="0">
                <a:latin typeface="Simplified Arabic" panose="02020603050405020304" pitchFamily="18" charset="-78"/>
                <a:cs typeface="PT Bold Heading" panose="00000400000000000000" pitchFamily="2" charset="-78"/>
              </a:rPr>
              <a:t>1- تحديد </a:t>
            </a:r>
            <a:r>
              <a:rPr lang="ar-IQ" dirty="0">
                <a:latin typeface="Simplified Arabic" panose="02020603050405020304" pitchFamily="18" charset="-78"/>
                <a:cs typeface="PT Bold Heading" panose="00000400000000000000" pitchFamily="2" charset="-78"/>
              </a:rPr>
              <a:t>أفضل تركيز </a:t>
            </a:r>
            <a:r>
              <a:rPr lang="ar-IQ" dirty="0" smtClean="0">
                <a:latin typeface="Simplified Arabic" panose="02020603050405020304" pitchFamily="18" charset="-78"/>
                <a:cs typeface="PT Bold Heading" panose="00000400000000000000" pitchFamily="2" charset="-78"/>
              </a:rPr>
              <a:t>لعنصر الزنك لأعطاء </a:t>
            </a:r>
            <a:r>
              <a:rPr lang="ar-IQ" dirty="0">
                <a:latin typeface="Simplified Arabic" panose="02020603050405020304" pitchFamily="18" charset="-78"/>
                <a:cs typeface="PT Bold Heading" panose="00000400000000000000" pitchFamily="2" charset="-78"/>
              </a:rPr>
              <a:t>أفضل حاصل ونوعية حبوب للذرة </a:t>
            </a:r>
            <a:r>
              <a:rPr lang="ar-IQ" dirty="0" smtClean="0">
                <a:latin typeface="Simplified Arabic" panose="02020603050405020304" pitchFamily="18" charset="-78"/>
                <a:cs typeface="PT Bold Heading" panose="00000400000000000000" pitchFamily="2" charset="-78"/>
              </a:rPr>
              <a:t>الصفراء.</a:t>
            </a:r>
            <a:endParaRPr lang="en-US" dirty="0">
              <a:latin typeface="Simplified Arabic" panose="02020603050405020304" pitchFamily="18" charset="-78"/>
              <a:cs typeface="PT Bold Heading" panose="00000400000000000000" pitchFamily="2" charset="-78"/>
            </a:endParaRPr>
          </a:p>
          <a:p>
            <a:pPr lvl="0" algn="just" rtl="1">
              <a:lnSpc>
                <a:spcPct val="150000"/>
              </a:lnSpc>
            </a:pPr>
            <a:r>
              <a:rPr lang="ar-IQ" dirty="0" smtClean="0">
                <a:latin typeface="Simplified Arabic" panose="02020603050405020304" pitchFamily="18" charset="-78"/>
                <a:cs typeface="PT Bold Heading" panose="00000400000000000000" pitchFamily="2" charset="-78"/>
              </a:rPr>
              <a:t>2- </a:t>
            </a:r>
            <a:r>
              <a:rPr lang="ar-SA" dirty="0" smtClean="0">
                <a:latin typeface="Simplified Arabic" panose="02020603050405020304" pitchFamily="18" charset="-78"/>
                <a:cs typeface="PT Bold Heading" panose="00000400000000000000" pitchFamily="2" charset="-78"/>
              </a:rPr>
              <a:t>معرفة </a:t>
            </a:r>
            <a:r>
              <a:rPr lang="ar-SA" dirty="0">
                <a:latin typeface="Simplified Arabic" panose="02020603050405020304" pitchFamily="18" charset="-78"/>
                <a:cs typeface="PT Bold Heading" panose="00000400000000000000" pitchFamily="2" charset="-78"/>
              </a:rPr>
              <a:t>أفضل تركيز </a:t>
            </a:r>
            <a:r>
              <a:rPr lang="ar-IQ" dirty="0" smtClean="0">
                <a:latin typeface="Simplified Arabic" panose="02020603050405020304" pitchFamily="18" charset="-78"/>
                <a:cs typeface="PT Bold Heading" panose="00000400000000000000" pitchFamily="2" charset="-78"/>
              </a:rPr>
              <a:t>لعنصر النحاس </a:t>
            </a:r>
            <a:r>
              <a:rPr lang="ar-SA" dirty="0" smtClean="0">
                <a:latin typeface="Simplified Arabic" panose="02020603050405020304" pitchFamily="18" charset="-78"/>
                <a:cs typeface="PT Bold Heading" panose="00000400000000000000" pitchFamily="2" charset="-78"/>
              </a:rPr>
              <a:t>للوصول </a:t>
            </a:r>
            <a:r>
              <a:rPr lang="ar-SA" dirty="0">
                <a:latin typeface="Simplified Arabic" panose="02020603050405020304" pitchFamily="18" charset="-78"/>
                <a:cs typeface="PT Bold Heading" panose="00000400000000000000" pitchFamily="2" charset="-78"/>
              </a:rPr>
              <a:t>الى أعلى حاصل ونوعية من حبوب الذرة </a:t>
            </a:r>
            <a:r>
              <a:rPr lang="ar-SA" dirty="0" smtClean="0">
                <a:latin typeface="Simplified Arabic" panose="02020603050405020304" pitchFamily="18" charset="-78"/>
                <a:cs typeface="PT Bold Heading" panose="00000400000000000000" pitchFamily="2" charset="-78"/>
              </a:rPr>
              <a:t>الصفراء</a:t>
            </a:r>
            <a:r>
              <a:rPr lang="ar-IQ" dirty="0" smtClean="0">
                <a:latin typeface="Simplified Arabic" panose="02020603050405020304" pitchFamily="18" charset="-78"/>
                <a:cs typeface="PT Bold Heading" panose="00000400000000000000" pitchFamily="2" charset="-78"/>
              </a:rPr>
              <a:t>.</a:t>
            </a:r>
            <a:endParaRPr lang="ar-SA" dirty="0" smtClean="0">
              <a:latin typeface="Simplified Arabic" panose="02020603050405020304" pitchFamily="18" charset="-78"/>
              <a:cs typeface="PT Bold Heading" panose="00000400000000000000" pitchFamily="2" charset="-78"/>
            </a:endParaRPr>
          </a:p>
          <a:p>
            <a:pPr lvl="0" algn="just" rtl="1">
              <a:lnSpc>
                <a:spcPct val="150000"/>
              </a:lnSpc>
            </a:pPr>
            <a:r>
              <a:rPr lang="ar-IQ" dirty="0" smtClean="0">
                <a:latin typeface="Simplified Arabic" panose="02020603050405020304" pitchFamily="18" charset="-78"/>
                <a:cs typeface="PT Bold Heading" panose="00000400000000000000" pitchFamily="2" charset="-78"/>
              </a:rPr>
              <a:t>3- </a:t>
            </a:r>
            <a:r>
              <a:rPr lang="ar-SA" dirty="0" smtClean="0">
                <a:latin typeface="Simplified Arabic" panose="02020603050405020304" pitchFamily="18" charset="-78"/>
                <a:cs typeface="PT Bold Heading" panose="00000400000000000000" pitchFamily="2" charset="-78"/>
              </a:rPr>
              <a:t>دراسة </a:t>
            </a:r>
            <a:r>
              <a:rPr lang="ar-SA" dirty="0">
                <a:latin typeface="Simplified Arabic" panose="02020603050405020304" pitchFamily="18" charset="-78"/>
                <a:cs typeface="PT Bold Heading" panose="00000400000000000000" pitchFamily="2" charset="-78"/>
              </a:rPr>
              <a:t>علاقة </a:t>
            </a:r>
            <a:r>
              <a:rPr lang="ar-SA" dirty="0" err="1">
                <a:latin typeface="Simplified Arabic" panose="02020603050405020304" pitchFamily="18" charset="-78"/>
                <a:cs typeface="PT Bold Heading" panose="00000400000000000000" pitchFamily="2" charset="-78"/>
              </a:rPr>
              <a:t>ألارتباط</a:t>
            </a:r>
            <a:r>
              <a:rPr lang="ar-SA" dirty="0">
                <a:latin typeface="Simplified Arabic" panose="02020603050405020304" pitchFamily="18" charset="-78"/>
                <a:cs typeface="PT Bold Heading" panose="00000400000000000000" pitchFamily="2" charset="-78"/>
              </a:rPr>
              <a:t> البسيط بين الصفات المدروسة وحاصل الحبوب </a:t>
            </a:r>
            <a:r>
              <a:rPr lang="ar-SA" dirty="0" err="1">
                <a:latin typeface="Simplified Arabic" panose="02020603050405020304" pitchFamily="18" charset="-78"/>
                <a:cs typeface="PT Bold Heading" panose="00000400000000000000" pitchFamily="2" charset="-78"/>
              </a:rPr>
              <a:t>كماﹰ</a:t>
            </a:r>
            <a:r>
              <a:rPr lang="ar-SA" dirty="0">
                <a:latin typeface="Simplified Arabic" panose="02020603050405020304" pitchFamily="18" charset="-78"/>
                <a:cs typeface="PT Bold Heading" panose="00000400000000000000" pitchFamily="2" charset="-78"/>
              </a:rPr>
              <a:t> </a:t>
            </a:r>
            <a:r>
              <a:rPr lang="ar-SA" dirty="0" err="1" smtClean="0">
                <a:latin typeface="Simplified Arabic" panose="02020603050405020304" pitchFamily="18" charset="-78"/>
                <a:cs typeface="PT Bold Heading" panose="00000400000000000000" pitchFamily="2" charset="-78"/>
              </a:rPr>
              <a:t>ونوعاﹰ</a:t>
            </a:r>
            <a:r>
              <a:rPr lang="ar-SA" dirty="0" smtClean="0">
                <a:latin typeface="Simplified Arabic" panose="02020603050405020304" pitchFamily="18" charset="-78"/>
                <a:cs typeface="PT Bold Heading" panose="00000400000000000000" pitchFamily="2" charset="-78"/>
              </a:rPr>
              <a:t>.</a:t>
            </a:r>
            <a:endParaRPr lang="en-US" dirty="0" smtClean="0">
              <a:latin typeface="Simplified Arabic" panose="02020603050405020304" pitchFamily="18" charset="-78"/>
              <a:cs typeface="PT Bold Heading" panose="00000400000000000000" pitchFamily="2" charset="-78"/>
            </a:endParaRPr>
          </a:p>
        </p:txBody>
      </p:sp>
      <p:sp>
        <p:nvSpPr>
          <p:cNvPr id="3" name="Rectangle 2"/>
          <p:cNvSpPr/>
          <p:nvPr/>
        </p:nvSpPr>
        <p:spPr>
          <a:xfrm>
            <a:off x="6012160" y="375817"/>
            <a:ext cx="2893640" cy="461665"/>
          </a:xfrm>
          <a:prstGeom prst="rect">
            <a:avLst/>
          </a:prstGeom>
        </p:spPr>
        <p:txBody>
          <a:bodyPr wrap="square">
            <a:spAutoFit/>
          </a:bodyPr>
          <a:lstStyle/>
          <a:p>
            <a:pPr lvl="0" algn="just" rtl="1"/>
            <a:r>
              <a:rPr lang="ar-IQ" sz="2400" b="1" dirty="0" smtClean="0">
                <a:solidFill>
                  <a:srgbClr val="FF0000"/>
                </a:solidFill>
              </a:rPr>
              <a:t> - </a:t>
            </a:r>
            <a:r>
              <a:rPr lang="ar-IQ" sz="2400" dirty="0" smtClean="0">
                <a:solidFill>
                  <a:srgbClr val="FF0000"/>
                </a:solidFill>
                <a:cs typeface="PT Bold Heading" panose="00000400000000000000" pitchFamily="2" charset="-78"/>
              </a:rPr>
              <a:t>الهدف من البحث</a:t>
            </a:r>
            <a:endParaRPr lang="en-US" sz="2400" dirty="0">
              <a:solidFill>
                <a:srgbClr val="FF0000"/>
              </a:solidFill>
              <a:cs typeface="PT Bold Heading" panose="00000400000000000000" pitchFamily="2" charset="-78"/>
            </a:endParaRPr>
          </a:p>
        </p:txBody>
      </p:sp>
      <p:sp>
        <p:nvSpPr>
          <p:cNvPr id="4" name="Rectangle 3"/>
          <p:cNvSpPr/>
          <p:nvPr/>
        </p:nvSpPr>
        <p:spPr>
          <a:xfrm>
            <a:off x="5832535" y="2560918"/>
            <a:ext cx="2991525" cy="461665"/>
          </a:xfrm>
          <a:prstGeom prst="rect">
            <a:avLst/>
          </a:prstGeom>
        </p:spPr>
        <p:txBody>
          <a:bodyPr wrap="none">
            <a:spAutoFit/>
          </a:bodyPr>
          <a:lstStyle/>
          <a:p>
            <a:pPr algn="r" rtl="1"/>
            <a:r>
              <a:rPr lang="ar-IQ" sz="2400" dirty="0" smtClean="0">
                <a:solidFill>
                  <a:srgbClr val="FF0000"/>
                </a:solidFill>
                <a:cs typeface="PT Bold Heading" panose="00000400000000000000" pitchFamily="2" charset="-78"/>
              </a:rPr>
              <a:t>2- المواد </a:t>
            </a:r>
            <a:r>
              <a:rPr lang="ar-IQ" sz="2400" dirty="0">
                <a:solidFill>
                  <a:srgbClr val="FF0000"/>
                </a:solidFill>
                <a:cs typeface="PT Bold Heading" panose="00000400000000000000" pitchFamily="2" charset="-78"/>
              </a:rPr>
              <a:t>و طرائق العمل </a:t>
            </a:r>
            <a:endParaRPr lang="en-US" sz="2400" dirty="0">
              <a:solidFill>
                <a:srgbClr val="FF0000"/>
              </a:solidFill>
              <a:cs typeface="PT Bold Heading" panose="00000400000000000000" pitchFamily="2" charset="-78"/>
            </a:endParaRPr>
          </a:p>
        </p:txBody>
      </p:sp>
      <p:sp>
        <p:nvSpPr>
          <p:cNvPr id="5" name="Rectangle 4"/>
          <p:cNvSpPr/>
          <p:nvPr/>
        </p:nvSpPr>
        <p:spPr>
          <a:xfrm>
            <a:off x="6511444" y="3071556"/>
            <a:ext cx="1895071" cy="461665"/>
          </a:xfrm>
          <a:prstGeom prst="rect">
            <a:avLst/>
          </a:prstGeom>
        </p:spPr>
        <p:txBody>
          <a:bodyPr wrap="none">
            <a:spAutoFit/>
          </a:bodyPr>
          <a:lstStyle/>
          <a:p>
            <a:r>
              <a:rPr lang="ar-IQ" sz="2400" dirty="0" smtClean="0">
                <a:solidFill>
                  <a:srgbClr val="FF0000"/>
                </a:solidFill>
                <a:cs typeface="PT Bold Heading" panose="00000400000000000000" pitchFamily="2" charset="-78"/>
              </a:rPr>
              <a:t>- موقع التجربة</a:t>
            </a:r>
            <a:endParaRPr lang="en-US" sz="2400" dirty="0">
              <a:solidFill>
                <a:srgbClr val="FF0000"/>
              </a:solidFill>
              <a:cs typeface="PT Bold Heading" panose="00000400000000000000" pitchFamily="2" charset="-78"/>
            </a:endParaRPr>
          </a:p>
        </p:txBody>
      </p:sp>
      <p:sp>
        <p:nvSpPr>
          <p:cNvPr id="6" name="Rectangle 5"/>
          <p:cNvSpPr/>
          <p:nvPr/>
        </p:nvSpPr>
        <p:spPr>
          <a:xfrm>
            <a:off x="386094" y="3532265"/>
            <a:ext cx="8428524" cy="1892826"/>
          </a:xfrm>
          <a:prstGeom prst="rect">
            <a:avLst/>
          </a:prstGeom>
        </p:spPr>
        <p:txBody>
          <a:bodyPr wrap="square">
            <a:spAutoFit/>
          </a:bodyPr>
          <a:lstStyle/>
          <a:p>
            <a:pPr algn="justLow" rtl="1">
              <a:lnSpc>
                <a:spcPct val="150000"/>
              </a:lnSpc>
            </a:pPr>
            <a:r>
              <a:rPr lang="ar-IQ" sz="2400" dirty="0">
                <a:latin typeface="Simplified Arabic" panose="02020603050405020304" pitchFamily="18" charset="-78"/>
                <a:cs typeface="Simplified Arabic" panose="02020603050405020304" pitchFamily="18" charset="-78"/>
              </a:rPr>
              <a:t> </a:t>
            </a:r>
            <a:r>
              <a:rPr lang="ar-IQ" sz="2400" dirty="0" smtClean="0">
                <a:latin typeface="Simplified Arabic" panose="02020603050405020304" pitchFamily="18" charset="-78"/>
                <a:cs typeface="Simplified Arabic" panose="02020603050405020304" pitchFamily="18" charset="-78"/>
              </a:rPr>
              <a:t>   </a:t>
            </a:r>
            <a:r>
              <a:rPr lang="ar-IQ" dirty="0" smtClean="0">
                <a:latin typeface="Simplified Arabic" panose="02020603050405020304" pitchFamily="18" charset="-78"/>
                <a:cs typeface="PT Bold Heading" panose="00000400000000000000" pitchFamily="2" charset="-78"/>
              </a:rPr>
              <a:t>أجريت </a:t>
            </a:r>
            <a:r>
              <a:rPr lang="ar-IQ" dirty="0">
                <a:latin typeface="Simplified Arabic" panose="02020603050405020304" pitchFamily="18" charset="-78"/>
                <a:cs typeface="PT Bold Heading" panose="00000400000000000000" pitchFamily="2" charset="-78"/>
              </a:rPr>
              <a:t>هذه التجربة الحقلية خلال الموسم الخريفي </a:t>
            </a:r>
            <a:r>
              <a:rPr lang="ar-IQ" dirty="0" smtClean="0">
                <a:latin typeface="Simplified Arabic" panose="02020603050405020304" pitchFamily="18" charset="-78"/>
                <a:cs typeface="PT Bold Heading" panose="00000400000000000000" pitchFamily="2" charset="-78"/>
              </a:rPr>
              <a:t>2015 </a:t>
            </a:r>
            <a:r>
              <a:rPr lang="ar-IQ" dirty="0">
                <a:latin typeface="Simplified Arabic" panose="02020603050405020304" pitchFamily="18" charset="-78"/>
                <a:cs typeface="PT Bold Heading" panose="00000400000000000000" pitchFamily="2" charset="-78"/>
              </a:rPr>
              <a:t>في مشتل بعقوبة – مديرية زراعة ديالى </a:t>
            </a:r>
            <a:r>
              <a:rPr lang="ar-IQ" dirty="0" smtClean="0">
                <a:latin typeface="Simplified Arabic" panose="02020603050405020304" pitchFamily="18" charset="-78"/>
                <a:cs typeface="PT Bold Heading" panose="00000400000000000000" pitchFamily="2" charset="-78"/>
              </a:rPr>
              <a:t>- وزارة الزراعة, </a:t>
            </a:r>
            <a:r>
              <a:rPr lang="ar-IQ" dirty="0">
                <a:latin typeface="Simplified Arabic" panose="02020603050405020304" pitchFamily="18" charset="-78"/>
                <a:cs typeface="PT Bold Heading" panose="00000400000000000000" pitchFamily="2" charset="-78"/>
              </a:rPr>
              <a:t>بهدف تحديد أفضل تركيز من </a:t>
            </a:r>
            <a:r>
              <a:rPr lang="ar-IQ" dirty="0" smtClean="0">
                <a:latin typeface="Simplified Arabic" panose="02020603050405020304" pitchFamily="18" charset="-78"/>
                <a:cs typeface="PT Bold Heading" panose="00000400000000000000" pitchFamily="2" charset="-78"/>
              </a:rPr>
              <a:t>العناصر الصغرى الزنك والنحاس للحصول </a:t>
            </a:r>
            <a:r>
              <a:rPr lang="ar-IQ" dirty="0">
                <a:latin typeface="Simplified Arabic" panose="02020603050405020304" pitchFamily="18" charset="-78"/>
                <a:cs typeface="PT Bold Heading" panose="00000400000000000000" pitchFamily="2" charset="-78"/>
              </a:rPr>
              <a:t>على افضل حاصل حبوب ودراسة علاقة الارتباط بين الصفات المدروسة مع حاصل الحبوب </a:t>
            </a:r>
            <a:r>
              <a:rPr lang="ar-SA" dirty="0" smtClean="0">
                <a:latin typeface="Simplified Arabic" panose="02020603050405020304" pitchFamily="18" charset="-78"/>
                <a:cs typeface="PT Bold Heading" panose="00000400000000000000" pitchFamily="2" charset="-78"/>
              </a:rPr>
              <a:t>لنباتات الذرة الصفراء</a:t>
            </a:r>
            <a:r>
              <a:rPr lang="ar-IQ" dirty="0" smtClean="0">
                <a:latin typeface="Simplified Arabic" panose="02020603050405020304" pitchFamily="18" charset="-78"/>
                <a:cs typeface="PT Bold Heading" panose="00000400000000000000" pitchFamily="2" charset="-78"/>
              </a:rPr>
              <a:t>.</a:t>
            </a:r>
            <a:endParaRPr lang="ar-SA" dirty="0" smtClean="0">
              <a:latin typeface="Simplified Arabic" panose="02020603050405020304" pitchFamily="18" charset="-78"/>
              <a:cs typeface="PT Bold Heading" panose="00000400000000000000" pitchFamily="2" charset="-78"/>
            </a:endParaRPr>
          </a:p>
        </p:txBody>
      </p:sp>
    </p:spTree>
    <p:extLst>
      <p:ext uri="{BB962C8B-B14F-4D97-AF65-F5344CB8AC3E}">
        <p14:creationId xmlns:p14="http://schemas.microsoft.com/office/powerpoint/2010/main" val="2602692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6256" y="188640"/>
            <a:ext cx="1810111" cy="461665"/>
          </a:xfrm>
          <a:prstGeom prst="rect">
            <a:avLst/>
          </a:prstGeom>
        </p:spPr>
        <p:txBody>
          <a:bodyPr wrap="none">
            <a:spAutoFit/>
          </a:bodyPr>
          <a:lstStyle/>
          <a:p>
            <a:r>
              <a:rPr lang="ar-IQ" sz="2400" dirty="0" smtClean="0">
                <a:solidFill>
                  <a:srgbClr val="FF0000"/>
                </a:solidFill>
                <a:cs typeface="PT Bold Heading" panose="00000400000000000000" pitchFamily="2" charset="-78"/>
              </a:rPr>
              <a:t>-</a:t>
            </a:r>
            <a:r>
              <a:rPr lang="ar-IQ" sz="2400" dirty="0" smtClean="0">
                <a:cs typeface="PT Bold Heading" panose="00000400000000000000" pitchFamily="2" charset="-78"/>
              </a:rPr>
              <a:t> </a:t>
            </a:r>
            <a:r>
              <a:rPr lang="ar-IQ" sz="2400" dirty="0" smtClean="0">
                <a:solidFill>
                  <a:srgbClr val="FF0000"/>
                </a:solidFill>
                <a:cs typeface="PT Bold Heading" panose="00000400000000000000" pitchFamily="2" charset="-78"/>
              </a:rPr>
              <a:t>تحليل </a:t>
            </a:r>
            <a:r>
              <a:rPr lang="ar-IQ" sz="2400" dirty="0">
                <a:solidFill>
                  <a:srgbClr val="FF0000"/>
                </a:solidFill>
                <a:cs typeface="PT Bold Heading" panose="00000400000000000000" pitchFamily="2" charset="-78"/>
              </a:rPr>
              <a:t>التربة </a:t>
            </a:r>
            <a:endParaRPr lang="en-US" sz="2400" dirty="0">
              <a:solidFill>
                <a:srgbClr val="FF0000"/>
              </a:solidFill>
              <a:cs typeface="PT Bold Heading" panose="00000400000000000000" pitchFamily="2" charset="-78"/>
            </a:endParaRPr>
          </a:p>
        </p:txBody>
      </p:sp>
      <p:sp>
        <p:nvSpPr>
          <p:cNvPr id="3" name="Rectangle 2"/>
          <p:cNvSpPr/>
          <p:nvPr/>
        </p:nvSpPr>
        <p:spPr>
          <a:xfrm>
            <a:off x="179512" y="650305"/>
            <a:ext cx="8856984" cy="2454518"/>
          </a:xfrm>
          <a:prstGeom prst="rect">
            <a:avLst/>
          </a:prstGeom>
        </p:spPr>
        <p:txBody>
          <a:bodyPr wrap="square">
            <a:spAutoFit/>
          </a:bodyPr>
          <a:lstStyle/>
          <a:p>
            <a:pPr algn="justLow" rtl="1">
              <a:lnSpc>
                <a:spcPct val="150000"/>
              </a:lnSpc>
            </a:pPr>
            <a:r>
              <a:rPr lang="ar-IQ" sz="2400" dirty="0" smtClean="0"/>
              <a:t>    </a:t>
            </a:r>
            <a:r>
              <a:rPr lang="ar-IQ" sz="2000" dirty="0" smtClean="0">
                <a:cs typeface="PT Bold Heading" panose="00000400000000000000" pitchFamily="2" charset="-78"/>
              </a:rPr>
              <a:t>تم </a:t>
            </a:r>
            <a:r>
              <a:rPr lang="ar-IQ" sz="2000" dirty="0">
                <a:cs typeface="PT Bold Heading" panose="00000400000000000000" pitchFamily="2" charset="-78"/>
              </a:rPr>
              <a:t>اخذ عينات عشوائية من مناطق مختلفة من تربة الحقل لغرض تحليلها </a:t>
            </a:r>
            <a:r>
              <a:rPr lang="ar-IQ" sz="2000" dirty="0" smtClean="0">
                <a:cs typeface="PT Bold Heading" panose="00000400000000000000" pitchFamily="2" charset="-78"/>
              </a:rPr>
              <a:t>مختبريا </a:t>
            </a:r>
            <a:r>
              <a:rPr lang="ar-IQ" sz="2000" dirty="0">
                <a:cs typeface="PT Bold Heading" panose="00000400000000000000" pitchFamily="2" charset="-78"/>
              </a:rPr>
              <a:t>قبل اجراء عملية الزراعة و </a:t>
            </a:r>
            <a:r>
              <a:rPr lang="ar-IQ" sz="2000" dirty="0" smtClean="0">
                <a:cs typeface="PT Bold Heading" panose="00000400000000000000" pitchFamily="2" charset="-78"/>
              </a:rPr>
              <a:t>التسميد، </a:t>
            </a:r>
            <a:r>
              <a:rPr lang="ar-IQ" sz="2000" dirty="0">
                <a:cs typeface="PT Bold Heading" panose="00000400000000000000" pitchFamily="2" charset="-78"/>
              </a:rPr>
              <a:t>و تم تجفيفها هوائيا ثم طحنت و نعمت و مررت خلال منخل قطر فتحاته 2 </a:t>
            </a:r>
            <a:r>
              <a:rPr lang="ar-IQ" sz="2000" dirty="0" smtClean="0">
                <a:cs typeface="PT Bold Heading" panose="00000400000000000000" pitchFamily="2" charset="-78"/>
              </a:rPr>
              <a:t>ملم، </a:t>
            </a:r>
            <a:r>
              <a:rPr lang="ar-IQ" sz="2000" dirty="0">
                <a:cs typeface="PT Bold Heading" panose="00000400000000000000" pitchFamily="2" charset="-78"/>
              </a:rPr>
              <a:t>تم مزج العينات بصورة جيدة لضمان تجانسها و اخذت منها </a:t>
            </a:r>
            <a:r>
              <a:rPr lang="ar-IQ" sz="2000" dirty="0" smtClean="0">
                <a:cs typeface="PT Bold Heading" panose="00000400000000000000" pitchFamily="2" charset="-78"/>
              </a:rPr>
              <a:t>عينة </a:t>
            </a:r>
            <a:r>
              <a:rPr lang="ar-IQ" sz="2000" dirty="0">
                <a:cs typeface="PT Bold Heading" panose="00000400000000000000" pitchFamily="2" charset="-78"/>
              </a:rPr>
              <a:t>لغرض تقدير الصفات الفيزيائية و الكيميائية للتربة في مختبر قسم علوم التربة و الموارد المائية التابع لكلية الزراعة / جامعة </a:t>
            </a:r>
            <a:r>
              <a:rPr lang="ar-IQ" sz="2000" dirty="0" smtClean="0">
                <a:cs typeface="PT Bold Heading" panose="00000400000000000000" pitchFamily="2" charset="-78"/>
              </a:rPr>
              <a:t>ديالى.</a:t>
            </a:r>
            <a:endParaRPr lang="en-US" sz="2000" dirty="0">
              <a:cs typeface="PT Bold Heading" panose="00000400000000000000" pitchFamily="2" charset="-78"/>
            </a:endParaRPr>
          </a:p>
        </p:txBody>
      </p:sp>
      <p:sp>
        <p:nvSpPr>
          <p:cNvPr id="4" name="Rectangle 3"/>
          <p:cNvSpPr/>
          <p:nvPr/>
        </p:nvSpPr>
        <p:spPr>
          <a:xfrm>
            <a:off x="6655842" y="2983974"/>
            <a:ext cx="2199641" cy="461665"/>
          </a:xfrm>
          <a:prstGeom prst="rect">
            <a:avLst/>
          </a:prstGeom>
        </p:spPr>
        <p:txBody>
          <a:bodyPr wrap="none">
            <a:spAutoFit/>
          </a:bodyPr>
          <a:lstStyle/>
          <a:p>
            <a:r>
              <a:rPr lang="ar-IQ" sz="2400" dirty="0" smtClean="0">
                <a:solidFill>
                  <a:srgbClr val="FF0000"/>
                </a:solidFill>
                <a:cs typeface="PT Bold Heading" panose="00000400000000000000" pitchFamily="2" charset="-78"/>
              </a:rPr>
              <a:t>- تصميم </a:t>
            </a:r>
            <a:r>
              <a:rPr lang="ar-IQ" sz="2400" dirty="0">
                <a:solidFill>
                  <a:srgbClr val="FF0000"/>
                </a:solidFill>
                <a:cs typeface="PT Bold Heading" panose="00000400000000000000" pitchFamily="2" charset="-78"/>
              </a:rPr>
              <a:t>التجربة </a:t>
            </a:r>
            <a:endParaRPr lang="en-US" sz="2400" dirty="0">
              <a:solidFill>
                <a:srgbClr val="FF0000"/>
              </a:solidFill>
              <a:cs typeface="PT Bold Heading" panose="00000400000000000000" pitchFamily="2" charset="-78"/>
            </a:endParaRPr>
          </a:p>
        </p:txBody>
      </p:sp>
      <p:sp>
        <p:nvSpPr>
          <p:cNvPr id="5" name="Rectangle 4"/>
          <p:cNvSpPr/>
          <p:nvPr/>
        </p:nvSpPr>
        <p:spPr>
          <a:xfrm>
            <a:off x="107504" y="3429000"/>
            <a:ext cx="8928992" cy="3323987"/>
          </a:xfrm>
          <a:prstGeom prst="rect">
            <a:avLst/>
          </a:prstGeom>
        </p:spPr>
        <p:txBody>
          <a:bodyPr wrap="square">
            <a:spAutoFit/>
          </a:bodyPr>
          <a:lstStyle/>
          <a:p>
            <a:pPr algn="justLow" rtl="1">
              <a:lnSpc>
                <a:spcPct val="150000"/>
              </a:lnSpc>
            </a:pPr>
            <a:r>
              <a:rPr lang="ar-IQ" sz="2000" dirty="0">
                <a:cs typeface="PT Bold Heading" panose="00000400000000000000" pitchFamily="2" charset="-78"/>
              </a:rPr>
              <a:t> </a:t>
            </a:r>
            <a:r>
              <a:rPr lang="ar-IQ" sz="2000" dirty="0" smtClean="0">
                <a:cs typeface="PT Bold Heading" panose="00000400000000000000" pitchFamily="2" charset="-78"/>
              </a:rPr>
              <a:t>   نفذت </a:t>
            </a:r>
            <a:r>
              <a:rPr lang="ar-IQ" sz="2000" dirty="0">
                <a:cs typeface="PT Bold Heading" panose="00000400000000000000" pitchFamily="2" charset="-78"/>
              </a:rPr>
              <a:t>تجربة عاملية حسب نظام تصميم القطاعات العشوائية الكاملة </a:t>
            </a:r>
            <a:r>
              <a:rPr lang="ar-IQ" sz="2000" i="1" dirty="0">
                <a:cs typeface="+mj-cs"/>
              </a:rPr>
              <a:t>( </a:t>
            </a:r>
            <a:r>
              <a:rPr lang="en-US" sz="2000" i="1" dirty="0" smtClean="0">
                <a:cs typeface="+mj-cs"/>
              </a:rPr>
              <a:t>R.C.B.D</a:t>
            </a:r>
            <a:r>
              <a:rPr lang="ar-IQ" sz="2000" i="1" dirty="0" smtClean="0">
                <a:cs typeface="+mj-cs"/>
              </a:rPr>
              <a:t>)  </a:t>
            </a:r>
            <a:r>
              <a:rPr lang="en-US" sz="2000" i="1" dirty="0">
                <a:cs typeface="+mj-cs"/>
              </a:rPr>
              <a:t>Randomized Complete Block Design</a:t>
            </a:r>
            <a:r>
              <a:rPr lang="ar-IQ" sz="2000" i="1" dirty="0">
                <a:cs typeface="+mj-cs"/>
              </a:rPr>
              <a:t> </a:t>
            </a:r>
            <a:r>
              <a:rPr lang="ar-IQ" sz="2000" dirty="0" smtClean="0">
                <a:cs typeface="PT Bold Heading" panose="00000400000000000000" pitchFamily="2" charset="-78"/>
              </a:rPr>
              <a:t>و </a:t>
            </a:r>
            <a:r>
              <a:rPr lang="ar-IQ" sz="2000" dirty="0">
                <a:cs typeface="PT Bold Heading" panose="00000400000000000000" pitchFamily="2" charset="-78"/>
              </a:rPr>
              <a:t>بثلاثة مكررات </a:t>
            </a:r>
            <a:r>
              <a:rPr lang="ar-SA" sz="2000" dirty="0">
                <a:cs typeface="PT Bold Heading" panose="00000400000000000000" pitchFamily="2" charset="-78"/>
              </a:rPr>
              <a:t>, </a:t>
            </a:r>
            <a:r>
              <a:rPr lang="ar-SA" sz="2000" dirty="0" err="1">
                <a:cs typeface="PT Bold Heading" panose="00000400000000000000" pitchFamily="2" charset="-78"/>
              </a:rPr>
              <a:t>ﺇذ</a:t>
            </a:r>
            <a:r>
              <a:rPr lang="ar-SA" sz="2000" dirty="0">
                <a:cs typeface="PT Bold Heading" panose="00000400000000000000" pitchFamily="2" charset="-78"/>
              </a:rPr>
              <a:t> ان عدد المعاملات 6 وبواقع 18 وحدة تجريبية </a:t>
            </a:r>
            <a:r>
              <a:rPr lang="ar-IQ" sz="2000" dirty="0" smtClean="0">
                <a:cs typeface="PT Bold Heading" panose="00000400000000000000" pitchFamily="2" charset="-78"/>
              </a:rPr>
              <a:t>،</a:t>
            </a:r>
            <a:r>
              <a:rPr lang="ar-SA" sz="2000" dirty="0" smtClean="0">
                <a:cs typeface="PT Bold Heading" panose="00000400000000000000" pitchFamily="2" charset="-78"/>
              </a:rPr>
              <a:t> </a:t>
            </a:r>
            <a:r>
              <a:rPr lang="ar-IQ" sz="2000" dirty="0" smtClean="0">
                <a:cs typeface="PT Bold Heading" panose="00000400000000000000" pitchFamily="2" charset="-78"/>
              </a:rPr>
              <a:t>نصبت </a:t>
            </a:r>
            <a:r>
              <a:rPr lang="ar-IQ" sz="2000" dirty="0">
                <a:cs typeface="PT Bold Heading" panose="00000400000000000000" pitchFamily="2" charset="-78"/>
              </a:rPr>
              <a:t>منظومة الري بالتنقيط وركبت انابيب فرعية عمودية على الانبوب الرئيسي بقطر 26 ملم وكانت بواقع 3 انابيب لكل معاملة ليمثل كل انبوب فرعي مكرر لهذه المعاملة ,وكانت المسافة بين انبوب واخر 75 سم وبين منقطة واخرى 30 </a:t>
            </a:r>
            <a:r>
              <a:rPr lang="ar-IQ" sz="2000" dirty="0" smtClean="0">
                <a:cs typeface="PT Bold Heading" panose="00000400000000000000" pitchFamily="2" charset="-78"/>
              </a:rPr>
              <a:t>سم. </a:t>
            </a:r>
            <a:r>
              <a:rPr lang="ar-IQ" sz="2000" dirty="0">
                <a:cs typeface="PT Bold Heading" panose="00000400000000000000" pitchFamily="2" charset="-78"/>
              </a:rPr>
              <a:t>زرعت بذور الذرة الصفراء يدويا في جورة بعمق 5 سم على جانب واحد من انابيب التنقيط الفرعية وبواقع ثلاثة حبوب في كل </a:t>
            </a:r>
            <a:r>
              <a:rPr lang="ar-IQ" sz="2000" dirty="0" smtClean="0">
                <a:cs typeface="PT Bold Heading" panose="00000400000000000000" pitchFamily="2" charset="-78"/>
              </a:rPr>
              <a:t>جورة.</a:t>
            </a:r>
            <a:endParaRPr lang="en-US" sz="2000" dirty="0">
              <a:cs typeface="PT Bold Heading" panose="00000400000000000000" pitchFamily="2" charset="-78"/>
            </a:endParaRPr>
          </a:p>
        </p:txBody>
      </p:sp>
    </p:spTree>
    <p:extLst>
      <p:ext uri="{BB962C8B-B14F-4D97-AF65-F5344CB8AC3E}">
        <p14:creationId xmlns:p14="http://schemas.microsoft.com/office/powerpoint/2010/main" val="9773149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0192" y="188640"/>
            <a:ext cx="2475358" cy="461665"/>
          </a:xfrm>
          <a:prstGeom prst="rect">
            <a:avLst/>
          </a:prstGeom>
        </p:spPr>
        <p:txBody>
          <a:bodyPr wrap="none">
            <a:spAutoFit/>
          </a:bodyPr>
          <a:lstStyle/>
          <a:p>
            <a:r>
              <a:rPr lang="ar-IQ" sz="2400" dirty="0" smtClean="0">
                <a:solidFill>
                  <a:srgbClr val="FF0000"/>
                </a:solidFill>
                <a:cs typeface="PT Bold Heading" panose="00000400000000000000" pitchFamily="2" charset="-78"/>
              </a:rPr>
              <a:t>- العمليات </a:t>
            </a:r>
            <a:r>
              <a:rPr lang="ar-IQ" sz="2400" dirty="0">
                <a:solidFill>
                  <a:srgbClr val="FF0000"/>
                </a:solidFill>
                <a:cs typeface="PT Bold Heading" panose="00000400000000000000" pitchFamily="2" charset="-78"/>
              </a:rPr>
              <a:t>الزراعية </a:t>
            </a:r>
            <a:endParaRPr lang="en-US" sz="2400" dirty="0">
              <a:solidFill>
                <a:srgbClr val="FF0000"/>
              </a:solidFill>
              <a:cs typeface="PT Bold Heading" panose="00000400000000000000" pitchFamily="2" charset="-78"/>
            </a:endParaRPr>
          </a:p>
        </p:txBody>
      </p:sp>
      <p:sp>
        <p:nvSpPr>
          <p:cNvPr id="3" name="Rectangle 2"/>
          <p:cNvSpPr/>
          <p:nvPr/>
        </p:nvSpPr>
        <p:spPr>
          <a:xfrm>
            <a:off x="169633" y="837274"/>
            <a:ext cx="8677282" cy="3970318"/>
          </a:xfrm>
          <a:prstGeom prst="rect">
            <a:avLst/>
          </a:prstGeom>
        </p:spPr>
        <p:txBody>
          <a:bodyPr wrap="square">
            <a:spAutoFit/>
          </a:bodyPr>
          <a:lstStyle/>
          <a:p>
            <a:pPr algn="justLow" rtl="1">
              <a:lnSpc>
                <a:spcPct val="150000"/>
              </a:lnSpc>
            </a:pPr>
            <a:r>
              <a:rPr lang="ar-IQ" sz="2400" dirty="0">
                <a:ea typeface="Calibri"/>
                <a:cs typeface="PT Bold Heading" panose="00000400000000000000" pitchFamily="2" charset="-78"/>
              </a:rPr>
              <a:t> </a:t>
            </a:r>
            <a:r>
              <a:rPr lang="ar-IQ" sz="2400" dirty="0" smtClean="0">
                <a:ea typeface="Calibri"/>
                <a:cs typeface="PT Bold Heading" panose="00000400000000000000" pitchFamily="2" charset="-78"/>
              </a:rPr>
              <a:t>    بعد </a:t>
            </a:r>
            <a:r>
              <a:rPr lang="ar-IQ" sz="2400" dirty="0">
                <a:ea typeface="Calibri"/>
                <a:cs typeface="PT Bold Heading" panose="00000400000000000000" pitchFamily="2" charset="-78"/>
              </a:rPr>
              <a:t>اتمام اجراء العمليات الخاصة بتهيئة التربة (الحراثة ,التنعيم</a:t>
            </a:r>
            <a:r>
              <a:rPr lang="ar-IQ" sz="2400" dirty="0" smtClean="0">
                <a:ea typeface="Calibri"/>
                <a:cs typeface="PT Bold Heading" panose="00000400000000000000" pitchFamily="2" charset="-78"/>
              </a:rPr>
              <a:t>, التسوية </a:t>
            </a:r>
            <a:r>
              <a:rPr lang="ar-IQ" sz="2400" dirty="0">
                <a:ea typeface="Calibri"/>
                <a:cs typeface="PT Bold Heading" panose="00000400000000000000" pitchFamily="2" charset="-78"/>
              </a:rPr>
              <a:t>) تم تسميد ارض التجربة بسماد اليوريا  46% نتروجين وبمقدار 320 كغم.ھ</a:t>
            </a:r>
            <a:r>
              <a:rPr lang="ar-IQ" sz="2400" baseline="30000" dirty="0">
                <a:ea typeface="Calibri"/>
                <a:cs typeface="PT Bold Heading" panose="00000400000000000000" pitchFamily="2" charset="-78"/>
              </a:rPr>
              <a:t>-1</a:t>
            </a:r>
            <a:r>
              <a:rPr lang="ar-IQ" sz="2400" dirty="0">
                <a:ea typeface="Calibri"/>
                <a:cs typeface="PT Bold Heading" panose="00000400000000000000" pitchFamily="2" charset="-78"/>
              </a:rPr>
              <a:t> وبدفعتين الاولى عند الزراعة </a:t>
            </a:r>
            <a:r>
              <a:rPr lang="ar-IQ" sz="2400" dirty="0" smtClean="0">
                <a:ea typeface="Calibri"/>
                <a:cs typeface="PT Bold Heading" panose="00000400000000000000" pitchFamily="2" charset="-78"/>
              </a:rPr>
              <a:t>والثانية بعد </a:t>
            </a:r>
            <a:r>
              <a:rPr lang="ar-IQ" sz="2400" dirty="0">
                <a:ea typeface="Calibri"/>
                <a:cs typeface="PT Bold Heading" panose="00000400000000000000" pitchFamily="2" charset="-78"/>
              </a:rPr>
              <a:t>45 يوم من اضافة الدفعة الاولى ,وبالفسفور بمقدار 120 كغم.ھ</a:t>
            </a:r>
            <a:r>
              <a:rPr lang="ar-IQ" sz="2400" baseline="30000" dirty="0">
                <a:ea typeface="Calibri"/>
                <a:cs typeface="PT Bold Heading" panose="00000400000000000000" pitchFamily="2" charset="-78"/>
              </a:rPr>
              <a:t>-1</a:t>
            </a:r>
            <a:r>
              <a:rPr lang="ar-IQ" sz="2400" dirty="0">
                <a:ea typeface="Calibri"/>
                <a:cs typeface="PT Bold Heading" panose="00000400000000000000" pitchFamily="2" charset="-78"/>
              </a:rPr>
              <a:t> بهيئة سوبر فوسفات الكالسيوم الثلاثي 95-98%</a:t>
            </a:r>
            <a:r>
              <a:rPr lang="en-US" sz="2400" dirty="0" smtClean="0">
                <a:latin typeface="Simplified Arabic"/>
                <a:ea typeface="Calibri"/>
                <a:cs typeface="PT Bold Heading" panose="00000400000000000000" pitchFamily="2" charset="-78"/>
              </a:rPr>
              <a:t>P</a:t>
            </a:r>
            <a:r>
              <a:rPr lang="en-US" sz="2400" baseline="-25000" dirty="0" smtClean="0">
                <a:latin typeface="Simplified Arabic"/>
                <a:ea typeface="Calibri"/>
                <a:cs typeface="PT Bold Heading" panose="00000400000000000000" pitchFamily="2" charset="-78"/>
              </a:rPr>
              <a:t>2</a:t>
            </a:r>
            <a:r>
              <a:rPr lang="en-US" sz="2400" dirty="0" smtClean="0">
                <a:latin typeface="Simplified Arabic"/>
                <a:ea typeface="Calibri"/>
                <a:cs typeface="PT Bold Heading" panose="00000400000000000000" pitchFamily="2" charset="-78"/>
              </a:rPr>
              <a:t>O</a:t>
            </a:r>
            <a:r>
              <a:rPr lang="en-US" sz="2400" baseline="-25000" dirty="0" smtClean="0">
                <a:latin typeface="Simplified Arabic"/>
                <a:ea typeface="Calibri"/>
                <a:cs typeface="PT Bold Heading" panose="00000400000000000000" pitchFamily="2" charset="-78"/>
              </a:rPr>
              <a:t>5 </a:t>
            </a:r>
            <a:r>
              <a:rPr lang="ar-IQ" sz="2400" dirty="0" smtClean="0">
                <a:latin typeface="Simplified Arabic"/>
                <a:ea typeface="Calibri"/>
                <a:cs typeface="PT Bold Heading" panose="00000400000000000000" pitchFamily="2" charset="-78"/>
              </a:rPr>
              <a:t>, </a:t>
            </a:r>
            <a:r>
              <a:rPr lang="ar-IQ" sz="2400" dirty="0">
                <a:latin typeface="Simplified Arabic"/>
                <a:ea typeface="Calibri"/>
                <a:cs typeface="PT Bold Heading" panose="00000400000000000000" pitchFamily="2" charset="-78"/>
              </a:rPr>
              <a:t>وبالبوتاسيوم 160كغم .</a:t>
            </a:r>
            <a:r>
              <a:rPr lang="ar-IQ" sz="2400" dirty="0">
                <a:ea typeface="Calibri"/>
                <a:cs typeface="PT Bold Heading" panose="00000400000000000000" pitchFamily="2" charset="-78"/>
              </a:rPr>
              <a:t>ھ</a:t>
            </a:r>
            <a:r>
              <a:rPr lang="ar-IQ" sz="2400" baseline="30000" dirty="0">
                <a:ea typeface="Calibri"/>
                <a:cs typeface="PT Bold Heading" panose="00000400000000000000" pitchFamily="2" charset="-78"/>
              </a:rPr>
              <a:t>-1</a:t>
            </a:r>
            <a:r>
              <a:rPr lang="ar-IQ" sz="2400" dirty="0">
                <a:ea typeface="Calibri"/>
                <a:cs typeface="PT Bold Heading" panose="00000400000000000000" pitchFamily="2" charset="-78"/>
              </a:rPr>
              <a:t> بهيئة كبريتات البوتاسيوم 46-52% </a:t>
            </a:r>
            <a:r>
              <a:rPr lang="en-US" sz="2400" dirty="0" smtClean="0">
                <a:latin typeface="Simplified Arabic"/>
                <a:ea typeface="Calibri"/>
                <a:cs typeface="PT Bold Heading" panose="00000400000000000000" pitchFamily="2" charset="-78"/>
              </a:rPr>
              <a:t>k</a:t>
            </a:r>
            <a:r>
              <a:rPr lang="ar-IQ" sz="2400" dirty="0" smtClean="0">
                <a:latin typeface="Simplified Arabic"/>
                <a:ea typeface="Calibri"/>
                <a:cs typeface="PT Bold Heading" panose="00000400000000000000" pitchFamily="2" charset="-78"/>
              </a:rPr>
              <a:t>, </a:t>
            </a:r>
            <a:r>
              <a:rPr lang="ar-IQ" sz="2400" dirty="0">
                <a:latin typeface="Simplified Arabic"/>
                <a:ea typeface="Calibri"/>
                <a:cs typeface="PT Bold Heading" panose="00000400000000000000" pitchFamily="2" charset="-78"/>
              </a:rPr>
              <a:t>وتمت اضافة كل من اسمدة الفسفور والبوتاسيوم نثراً ومزجت مع التربة قبل </a:t>
            </a:r>
            <a:r>
              <a:rPr lang="ar-IQ" sz="2400" dirty="0" smtClean="0">
                <a:latin typeface="Simplified Arabic"/>
                <a:ea typeface="Calibri"/>
                <a:cs typeface="PT Bold Heading" panose="00000400000000000000" pitchFamily="2" charset="-78"/>
              </a:rPr>
              <a:t>الزراعة.</a:t>
            </a:r>
            <a:endParaRPr lang="en-US" sz="2400" dirty="0">
              <a:cs typeface="PT Bold Heading" panose="00000400000000000000" pitchFamily="2" charset="-78"/>
            </a:endParaRPr>
          </a:p>
        </p:txBody>
      </p:sp>
    </p:spTree>
    <p:extLst>
      <p:ext uri="{BB962C8B-B14F-4D97-AF65-F5344CB8AC3E}">
        <p14:creationId xmlns:p14="http://schemas.microsoft.com/office/powerpoint/2010/main" val="18293056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12629" y="172564"/>
            <a:ext cx="2366353" cy="461665"/>
          </a:xfrm>
          <a:prstGeom prst="rect">
            <a:avLst/>
          </a:prstGeom>
        </p:spPr>
        <p:txBody>
          <a:bodyPr wrap="none">
            <a:spAutoFit/>
          </a:bodyPr>
          <a:lstStyle/>
          <a:p>
            <a:r>
              <a:rPr lang="ar-IQ" sz="2400" dirty="0" smtClean="0">
                <a:solidFill>
                  <a:srgbClr val="FF0000"/>
                </a:solidFill>
                <a:cs typeface="PT Bold Heading" panose="00000400000000000000" pitchFamily="2" charset="-78"/>
              </a:rPr>
              <a:t>- معاملات </a:t>
            </a:r>
            <a:r>
              <a:rPr lang="ar-IQ" sz="2400" dirty="0">
                <a:solidFill>
                  <a:srgbClr val="FF0000"/>
                </a:solidFill>
                <a:cs typeface="PT Bold Heading" panose="00000400000000000000" pitchFamily="2" charset="-78"/>
              </a:rPr>
              <a:t>التجربة </a:t>
            </a:r>
            <a:endParaRPr lang="en-US" sz="2400" dirty="0">
              <a:solidFill>
                <a:srgbClr val="FF0000"/>
              </a:solidFill>
              <a:cs typeface="PT Bold Heading" panose="00000400000000000000" pitchFamily="2" charset="-78"/>
            </a:endParaRPr>
          </a:p>
        </p:txBody>
      </p:sp>
      <p:sp>
        <p:nvSpPr>
          <p:cNvPr id="3" name="Rectangle 2"/>
          <p:cNvSpPr/>
          <p:nvPr/>
        </p:nvSpPr>
        <p:spPr>
          <a:xfrm>
            <a:off x="251520" y="650305"/>
            <a:ext cx="8627462" cy="6140142"/>
          </a:xfrm>
          <a:prstGeom prst="rect">
            <a:avLst/>
          </a:prstGeom>
        </p:spPr>
        <p:txBody>
          <a:bodyPr wrap="square">
            <a:spAutoFit/>
          </a:bodyPr>
          <a:lstStyle/>
          <a:p>
            <a:pPr algn="justLow" rtl="1">
              <a:lnSpc>
                <a:spcPct val="150000"/>
              </a:lnSpc>
            </a:pPr>
            <a:r>
              <a:rPr lang="ar-IQ" sz="2400" dirty="0">
                <a:solidFill>
                  <a:srgbClr val="C00000"/>
                </a:solidFill>
                <a:cs typeface="PT Bold Heading" panose="00000400000000000000" pitchFamily="2" charset="-78"/>
              </a:rPr>
              <a:t> </a:t>
            </a:r>
            <a:r>
              <a:rPr lang="ar-IQ" sz="2400" dirty="0" smtClean="0">
                <a:solidFill>
                  <a:srgbClr val="C00000"/>
                </a:solidFill>
                <a:cs typeface="PT Bold Heading" panose="00000400000000000000" pitchFamily="2" charset="-78"/>
              </a:rPr>
              <a:t>     تضمنت </a:t>
            </a:r>
            <a:r>
              <a:rPr lang="ar-IQ" sz="2400" dirty="0">
                <a:solidFill>
                  <a:srgbClr val="C00000"/>
                </a:solidFill>
                <a:cs typeface="PT Bold Heading" panose="00000400000000000000" pitchFamily="2" charset="-78"/>
              </a:rPr>
              <a:t>معاملات التجربة </a:t>
            </a:r>
            <a:r>
              <a:rPr lang="ar-IQ" sz="2400" dirty="0">
                <a:solidFill>
                  <a:srgbClr val="C00000"/>
                </a:solidFill>
                <a:ea typeface="Calibri"/>
                <a:cs typeface="PT Bold Heading" panose="00000400000000000000" pitchFamily="2" charset="-78"/>
              </a:rPr>
              <a:t>معاملات الدراسة هي بدون رش (معاملة المقارنة)  والرش بالماء المقطر والرش </a:t>
            </a:r>
            <a:r>
              <a:rPr lang="ar-IQ" sz="2400" dirty="0" smtClean="0">
                <a:solidFill>
                  <a:srgbClr val="C00000"/>
                </a:solidFill>
                <a:ea typeface="Calibri"/>
                <a:cs typeface="PT Bold Heading" panose="00000400000000000000" pitchFamily="2" charset="-78"/>
              </a:rPr>
              <a:t>بالزنك بالتركيزين 1و 2غم. </a:t>
            </a:r>
            <a:r>
              <a:rPr lang="ar-IQ" sz="2400" dirty="0">
                <a:solidFill>
                  <a:srgbClr val="C00000"/>
                </a:solidFill>
                <a:ea typeface="Calibri"/>
                <a:cs typeface="PT Bold Heading" panose="00000400000000000000" pitchFamily="2" charset="-78"/>
              </a:rPr>
              <a:t>لتر</a:t>
            </a:r>
            <a:r>
              <a:rPr lang="ar-IQ" sz="2400" baseline="30000" dirty="0">
                <a:solidFill>
                  <a:srgbClr val="C00000"/>
                </a:solidFill>
                <a:ea typeface="Calibri"/>
                <a:cs typeface="PT Bold Heading" panose="00000400000000000000" pitchFamily="2" charset="-78"/>
              </a:rPr>
              <a:t>-1</a:t>
            </a:r>
            <a:r>
              <a:rPr lang="ar-IQ" sz="2400" dirty="0">
                <a:solidFill>
                  <a:srgbClr val="C00000"/>
                </a:solidFill>
                <a:ea typeface="Calibri"/>
                <a:cs typeface="PT Bold Heading" panose="00000400000000000000" pitchFamily="2" charset="-78"/>
              </a:rPr>
              <a:t> والرش </a:t>
            </a:r>
            <a:r>
              <a:rPr lang="ar-IQ" sz="2400" dirty="0" smtClean="0">
                <a:solidFill>
                  <a:srgbClr val="C00000"/>
                </a:solidFill>
                <a:ea typeface="Calibri"/>
                <a:cs typeface="PT Bold Heading" panose="00000400000000000000" pitchFamily="2" charset="-78"/>
              </a:rPr>
              <a:t>بالنحاس وبالتركيزين  10و 20 </a:t>
            </a:r>
            <a:r>
              <a:rPr lang="ar-IQ" sz="2400" dirty="0">
                <a:solidFill>
                  <a:srgbClr val="C00000"/>
                </a:solidFill>
                <a:ea typeface="Calibri"/>
                <a:cs typeface="PT Bold Heading" panose="00000400000000000000" pitchFamily="2" charset="-78"/>
              </a:rPr>
              <a:t>ملغم . </a:t>
            </a:r>
            <a:r>
              <a:rPr lang="ar-IQ" sz="2400" dirty="0" smtClean="0">
                <a:solidFill>
                  <a:srgbClr val="C00000"/>
                </a:solidFill>
                <a:ea typeface="Calibri"/>
                <a:cs typeface="PT Bold Heading" panose="00000400000000000000" pitchFamily="2" charset="-78"/>
              </a:rPr>
              <a:t>لتر</a:t>
            </a:r>
            <a:r>
              <a:rPr lang="ar-IQ" sz="2400" baseline="30000" dirty="0" smtClean="0">
                <a:solidFill>
                  <a:srgbClr val="C00000"/>
                </a:solidFill>
                <a:ea typeface="Calibri"/>
                <a:cs typeface="PT Bold Heading" panose="00000400000000000000" pitchFamily="2" charset="-78"/>
              </a:rPr>
              <a:t>-1</a:t>
            </a:r>
            <a:r>
              <a:rPr lang="ar-IQ" sz="2400" dirty="0" smtClean="0">
                <a:solidFill>
                  <a:srgbClr val="C00000"/>
                </a:solidFill>
                <a:ea typeface="Calibri"/>
                <a:cs typeface="PT Bold Heading" panose="00000400000000000000" pitchFamily="2" charset="-78"/>
              </a:rPr>
              <a:t>,</a:t>
            </a:r>
            <a:r>
              <a:rPr lang="ar-IQ" sz="2400" baseline="30000" dirty="0" smtClean="0">
                <a:solidFill>
                  <a:srgbClr val="C00000"/>
                </a:solidFill>
                <a:ea typeface="Calibri"/>
                <a:cs typeface="PT Bold Heading" panose="00000400000000000000" pitchFamily="2" charset="-78"/>
              </a:rPr>
              <a:t> </a:t>
            </a:r>
            <a:r>
              <a:rPr lang="ar-IQ" sz="2400" dirty="0" smtClean="0">
                <a:solidFill>
                  <a:srgbClr val="C00000"/>
                </a:solidFill>
                <a:ea typeface="Calibri"/>
                <a:cs typeface="PT Bold Heading" panose="00000400000000000000" pitchFamily="2" charset="-78"/>
              </a:rPr>
              <a:t> إذ</a:t>
            </a:r>
            <a:r>
              <a:rPr lang="ar-SA" sz="2400" dirty="0" smtClean="0">
                <a:solidFill>
                  <a:srgbClr val="C00000"/>
                </a:solidFill>
                <a:ea typeface="Calibri"/>
                <a:cs typeface="PT Bold Heading" panose="00000400000000000000" pitchFamily="2" charset="-78"/>
              </a:rPr>
              <a:t> بلغ</a:t>
            </a:r>
            <a:r>
              <a:rPr lang="ar-IQ" sz="2400" dirty="0" smtClean="0">
                <a:solidFill>
                  <a:srgbClr val="C00000"/>
                </a:solidFill>
                <a:ea typeface="Calibri"/>
                <a:cs typeface="PT Bold Heading" panose="00000400000000000000" pitchFamily="2" charset="-78"/>
              </a:rPr>
              <a:t> </a:t>
            </a:r>
            <a:r>
              <a:rPr lang="ar-IQ" sz="2400" dirty="0">
                <a:solidFill>
                  <a:srgbClr val="C00000"/>
                </a:solidFill>
                <a:ea typeface="Calibri"/>
                <a:cs typeface="PT Bold Heading" panose="00000400000000000000" pitchFamily="2" charset="-78"/>
              </a:rPr>
              <a:t>عدد المعاملات 6 وبواقع 18 وحدة تجريبية .</a:t>
            </a:r>
            <a:r>
              <a:rPr lang="ar-IQ" sz="2400" dirty="0" smtClean="0">
                <a:solidFill>
                  <a:srgbClr val="C00000"/>
                </a:solidFill>
                <a:cs typeface="PT Bold Heading" panose="00000400000000000000" pitchFamily="2" charset="-78"/>
              </a:rPr>
              <a:t>حتى </a:t>
            </a:r>
            <a:r>
              <a:rPr lang="ar-IQ" sz="2400" dirty="0">
                <a:solidFill>
                  <a:srgbClr val="C00000"/>
                </a:solidFill>
                <a:cs typeface="PT Bold Heading" panose="00000400000000000000" pitchFamily="2" charset="-78"/>
              </a:rPr>
              <a:t>البلل التام </a:t>
            </a:r>
            <a:r>
              <a:rPr lang="ar-IQ" sz="2400" dirty="0" smtClean="0">
                <a:solidFill>
                  <a:srgbClr val="C00000"/>
                </a:solidFill>
                <a:cs typeface="PT Bold Heading" panose="00000400000000000000" pitchFamily="2" charset="-78"/>
              </a:rPr>
              <a:t>، </a:t>
            </a:r>
            <a:r>
              <a:rPr lang="ar-IQ" sz="2400" dirty="0">
                <a:solidFill>
                  <a:srgbClr val="C00000"/>
                </a:solidFill>
                <a:ea typeface="Calibri"/>
                <a:cs typeface="PT Bold Heading" panose="00000400000000000000" pitchFamily="2" charset="-78"/>
              </a:rPr>
              <a:t>اضيفت المحاليل المغذية </a:t>
            </a:r>
            <a:r>
              <a:rPr lang="ar-IQ" sz="2400" dirty="0" smtClean="0">
                <a:solidFill>
                  <a:srgbClr val="C00000"/>
                </a:solidFill>
                <a:ea typeface="Calibri"/>
                <a:cs typeface="PT Bold Heading" panose="00000400000000000000" pitchFamily="2" charset="-78"/>
              </a:rPr>
              <a:t>للزنك والنحاس رشاﹰعلى </a:t>
            </a:r>
            <a:r>
              <a:rPr lang="ar-IQ" sz="2400" dirty="0">
                <a:solidFill>
                  <a:srgbClr val="C00000"/>
                </a:solidFill>
                <a:ea typeface="Calibri"/>
                <a:cs typeface="PT Bold Heading" panose="00000400000000000000" pitchFamily="2" charset="-78"/>
              </a:rPr>
              <a:t>الاوراق بعد تخفيفها في الماء وحسب تركيز كل </a:t>
            </a:r>
            <a:r>
              <a:rPr lang="ar-IQ" sz="2400" dirty="0" smtClean="0">
                <a:solidFill>
                  <a:srgbClr val="C00000"/>
                </a:solidFill>
                <a:ea typeface="Calibri"/>
                <a:cs typeface="PT Bold Heading" panose="00000400000000000000" pitchFamily="2" charset="-78"/>
              </a:rPr>
              <a:t>عنصر بطريقة </a:t>
            </a:r>
            <a:r>
              <a:rPr lang="ar-IQ" sz="2400" dirty="0">
                <a:solidFill>
                  <a:srgbClr val="C00000"/>
                </a:solidFill>
                <a:ea typeface="Calibri"/>
                <a:cs typeface="PT Bold Heading" panose="00000400000000000000" pitchFamily="2" charset="-78"/>
              </a:rPr>
              <a:t>التغذية الورقية في الصباح الباكر  وكان الرش بصورة متساوية وحتى البلل التام ، بواقع رشتان خلال مرحلتي النمو الخضري والتزهير , تم استعمال عازل من النايلون بطول 5 م لفصل الوحدة التجريبية عن الاخرى يدويا عند رش كل معاملة الواحدة تلافياﹰ لتطاير المادة المرشوشة من الوحدة التجريبية </a:t>
            </a:r>
            <a:r>
              <a:rPr lang="ar-IQ" sz="2400" dirty="0">
                <a:solidFill>
                  <a:srgbClr val="FFFF00"/>
                </a:solidFill>
                <a:ea typeface="Calibri"/>
                <a:cs typeface="PT Bold Heading" panose="00000400000000000000" pitchFamily="2" charset="-78"/>
              </a:rPr>
              <a:t>المرشوشة الى الوحدة المجاورة </a:t>
            </a:r>
            <a:r>
              <a:rPr lang="ar-IQ" sz="2400" dirty="0" smtClean="0">
                <a:solidFill>
                  <a:srgbClr val="FFFF00"/>
                </a:solidFill>
                <a:ea typeface="Calibri"/>
                <a:cs typeface="PT Bold Heading" panose="00000400000000000000" pitchFamily="2" charset="-78"/>
              </a:rPr>
              <a:t>له</a:t>
            </a:r>
            <a:r>
              <a:rPr lang="ar-SA" sz="2400" dirty="0" smtClean="0">
                <a:solidFill>
                  <a:srgbClr val="FFFF00"/>
                </a:solidFill>
                <a:ea typeface="Calibri"/>
                <a:cs typeface="PT Bold Heading" panose="00000400000000000000" pitchFamily="2" charset="-78"/>
              </a:rPr>
              <a:t> ,</a:t>
            </a:r>
            <a:r>
              <a:rPr lang="ar-IQ" sz="2400" dirty="0" smtClean="0">
                <a:solidFill>
                  <a:srgbClr val="FFFF00"/>
                </a:solidFill>
                <a:cs typeface="PT Bold Heading" panose="00000400000000000000" pitchFamily="2" charset="-78"/>
              </a:rPr>
              <a:t> </a:t>
            </a:r>
            <a:r>
              <a:rPr lang="ar-IQ" sz="2400" dirty="0">
                <a:solidFill>
                  <a:srgbClr val="FFFF00"/>
                </a:solidFill>
                <a:cs typeface="PT Bold Heading" panose="00000400000000000000" pitchFamily="2" charset="-78"/>
              </a:rPr>
              <a:t>اما معاملة المقارنة فقد تم رشها بالماء </a:t>
            </a:r>
            <a:r>
              <a:rPr lang="ar-SA" sz="2400" dirty="0" smtClean="0">
                <a:solidFill>
                  <a:srgbClr val="FFFF00"/>
                </a:solidFill>
                <a:cs typeface="PT Bold Heading" panose="00000400000000000000" pitchFamily="2" charset="-78"/>
              </a:rPr>
              <a:t>المقطر فقط</a:t>
            </a:r>
            <a:r>
              <a:rPr lang="ar-IQ" sz="2400" dirty="0" smtClean="0">
                <a:solidFill>
                  <a:schemeClr val="bg1"/>
                </a:solidFill>
                <a:cs typeface="PT Bold Heading" panose="00000400000000000000" pitchFamily="2" charset="-78"/>
              </a:rPr>
              <a:t>. </a:t>
            </a:r>
            <a:endParaRPr lang="en-US" sz="2400" dirty="0">
              <a:solidFill>
                <a:schemeClr val="bg1"/>
              </a:solidFill>
              <a:cs typeface="PT Bold Heading" panose="00000400000000000000" pitchFamily="2" charset="-78"/>
            </a:endParaRPr>
          </a:p>
        </p:txBody>
      </p:sp>
    </p:spTree>
    <p:extLst>
      <p:ext uri="{BB962C8B-B14F-4D97-AF65-F5344CB8AC3E}">
        <p14:creationId xmlns:p14="http://schemas.microsoft.com/office/powerpoint/2010/main" val="18169024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ppt_x"/>
                                          </p:val>
                                        </p:tav>
                                        <p:tav tm="100000">
                                          <p:val>
                                            <p:strVal val="#ppt_x"/>
                                          </p:val>
                                        </p:tav>
                                      </p:tavLst>
                                    </p:anim>
                                    <p:anim calcmode="lin" valueType="num">
                                      <p:cBhvr additive="base">
                                        <p:cTn id="13"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6444208" y="260648"/>
            <a:ext cx="2252540" cy="461665"/>
          </a:xfrm>
          <a:prstGeom prst="rect">
            <a:avLst/>
          </a:prstGeom>
        </p:spPr>
        <p:txBody>
          <a:bodyPr wrap="none">
            <a:spAutoFit/>
          </a:bodyPr>
          <a:lstStyle/>
          <a:p>
            <a:r>
              <a:rPr lang="ar-IQ" sz="2400" dirty="0" smtClean="0">
                <a:solidFill>
                  <a:schemeClr val="bg1"/>
                </a:solidFill>
                <a:cs typeface="PT Bold Heading" panose="00000400000000000000" pitchFamily="2" charset="-78"/>
              </a:rPr>
              <a:t>- الصفات </a:t>
            </a:r>
            <a:r>
              <a:rPr lang="ar-IQ" sz="2400" dirty="0">
                <a:solidFill>
                  <a:schemeClr val="bg1"/>
                </a:solidFill>
                <a:cs typeface="PT Bold Heading" panose="00000400000000000000" pitchFamily="2" charset="-78"/>
              </a:rPr>
              <a:t>المدروسة </a:t>
            </a:r>
            <a:endParaRPr lang="en-US" sz="2400" dirty="0">
              <a:solidFill>
                <a:schemeClr val="bg1"/>
              </a:solidFill>
              <a:cs typeface="PT Bold Heading" panose="00000400000000000000" pitchFamily="2" charset="-78"/>
            </a:endParaRPr>
          </a:p>
        </p:txBody>
      </p:sp>
      <p:sp>
        <p:nvSpPr>
          <p:cNvPr id="3" name="Rectangle 2"/>
          <p:cNvSpPr/>
          <p:nvPr/>
        </p:nvSpPr>
        <p:spPr>
          <a:xfrm>
            <a:off x="611560" y="1412776"/>
            <a:ext cx="8280920" cy="2215991"/>
          </a:xfrm>
          <a:prstGeom prst="rect">
            <a:avLst/>
          </a:prstGeom>
        </p:spPr>
        <p:txBody>
          <a:bodyPr wrap="square">
            <a:spAutoFit/>
          </a:bodyPr>
          <a:lstStyle/>
          <a:p>
            <a:pPr algn="r">
              <a:lnSpc>
                <a:spcPct val="150000"/>
              </a:lnSpc>
            </a:pPr>
            <a:r>
              <a:rPr lang="ar-SA" sz="2400" b="1" dirty="0" smtClean="0">
                <a:solidFill>
                  <a:schemeClr val="bg1"/>
                </a:solidFill>
              </a:rPr>
              <a:t>    </a:t>
            </a:r>
            <a:r>
              <a:rPr lang="ar-IQ" sz="2400" dirty="0" smtClean="0">
                <a:solidFill>
                  <a:schemeClr val="bg1"/>
                </a:solidFill>
                <a:cs typeface="PT Bold Heading" panose="00000400000000000000" pitchFamily="2" charset="-78"/>
              </a:rPr>
              <a:t>أ</a:t>
            </a:r>
            <a:r>
              <a:rPr lang="ar-SA" sz="2400" dirty="0" smtClean="0">
                <a:solidFill>
                  <a:schemeClr val="bg1"/>
                </a:solidFill>
                <a:cs typeface="PT Bold Heading" panose="00000400000000000000" pitchFamily="2" charset="-78"/>
              </a:rPr>
              <a:t> </a:t>
            </a:r>
            <a:r>
              <a:rPr lang="ar-IQ" sz="2400" dirty="0" smtClean="0">
                <a:solidFill>
                  <a:schemeClr val="bg1"/>
                </a:solidFill>
                <a:cs typeface="PT Bold Heading" panose="00000400000000000000" pitchFamily="2" charset="-78"/>
              </a:rPr>
              <a:t>-</a:t>
            </a:r>
            <a:r>
              <a:rPr lang="ar-SA" sz="2400" dirty="0" smtClean="0">
                <a:solidFill>
                  <a:schemeClr val="bg1"/>
                </a:solidFill>
                <a:cs typeface="PT Bold Heading" panose="00000400000000000000" pitchFamily="2" charset="-78"/>
              </a:rPr>
              <a:t> تقدير العناصر الغذائية في الاوراق</a:t>
            </a:r>
          </a:p>
          <a:p>
            <a:pPr lvl="1" algn="r">
              <a:lnSpc>
                <a:spcPct val="150000"/>
              </a:lnSpc>
              <a:buSzPct val="100000"/>
            </a:pPr>
            <a:r>
              <a:rPr lang="ar-IQ" sz="2400" dirty="0">
                <a:solidFill>
                  <a:srgbClr val="FFFF00"/>
                </a:solidFill>
              </a:rPr>
              <a:t>	</a:t>
            </a:r>
            <a:r>
              <a:rPr lang="ar-IQ" sz="2400" dirty="0" smtClean="0">
                <a:solidFill>
                  <a:srgbClr val="FFFF00"/>
                </a:solidFill>
              </a:rPr>
              <a:t>	 </a:t>
            </a:r>
            <a:r>
              <a:rPr lang="ar-IQ" sz="2000" dirty="0" smtClean="0">
                <a:solidFill>
                  <a:srgbClr val="FFFF00"/>
                </a:solidFill>
              </a:rPr>
              <a:t>- </a:t>
            </a:r>
            <a:r>
              <a:rPr lang="ar-IQ" sz="2000" dirty="0" smtClean="0">
                <a:solidFill>
                  <a:srgbClr val="FFFF00"/>
                </a:solidFill>
                <a:cs typeface="PT Bold Heading" panose="00000400000000000000" pitchFamily="2" charset="-78"/>
              </a:rPr>
              <a:t>محتوى الزنك في الاوراق ملغم. كغم </a:t>
            </a:r>
            <a:r>
              <a:rPr lang="en-US" sz="2000" dirty="0" smtClean="0">
                <a:solidFill>
                  <a:srgbClr val="FFFF00"/>
                </a:solidFill>
                <a:cs typeface="PT Bold Heading" panose="00000400000000000000" pitchFamily="2" charset="-78"/>
              </a:rPr>
              <a:t>         </a:t>
            </a:r>
            <a:r>
              <a:rPr lang="ar-SA" sz="2000" dirty="0" smtClean="0">
                <a:solidFill>
                  <a:srgbClr val="FFFF00"/>
                </a:solidFill>
                <a:cs typeface="PT Bold Heading" panose="00000400000000000000" pitchFamily="2" charset="-78"/>
              </a:rPr>
              <a:t> </a:t>
            </a:r>
          </a:p>
          <a:p>
            <a:pPr algn="r">
              <a:lnSpc>
                <a:spcPct val="150000"/>
              </a:lnSpc>
              <a:buSzPct val="100000"/>
            </a:pPr>
            <a:r>
              <a:rPr lang="ar-SA" sz="2000" dirty="0" smtClean="0">
                <a:solidFill>
                  <a:srgbClr val="FFFF00"/>
                </a:solidFill>
                <a:cs typeface="PT Bold Heading" panose="00000400000000000000" pitchFamily="2" charset="-78"/>
              </a:rPr>
              <a:t>  </a:t>
            </a:r>
            <a:r>
              <a:rPr lang="ar-IQ" sz="2000" dirty="0" smtClean="0">
                <a:solidFill>
                  <a:srgbClr val="FFFF00"/>
                </a:solidFill>
                <a:cs typeface="PT Bold Heading" panose="00000400000000000000" pitchFamily="2" charset="-78"/>
              </a:rPr>
              <a:t>         - محتوى النحاس في الاوراق ملغم .كغم  </a:t>
            </a:r>
            <a:r>
              <a:rPr lang="ar-SA" sz="2000" dirty="0" smtClean="0">
                <a:solidFill>
                  <a:srgbClr val="FFFF00"/>
                </a:solidFill>
                <a:cs typeface="PT Bold Heading" panose="00000400000000000000" pitchFamily="2" charset="-78"/>
              </a:rPr>
              <a:t> </a:t>
            </a:r>
          </a:p>
          <a:p>
            <a:pPr algn="r">
              <a:lnSpc>
                <a:spcPct val="150000"/>
              </a:lnSpc>
              <a:buSzPct val="100000"/>
            </a:pPr>
            <a:r>
              <a:rPr lang="en-US" sz="2400" dirty="0" smtClean="0">
                <a:solidFill>
                  <a:srgbClr val="FFFF00"/>
                </a:solidFill>
                <a:ea typeface="Calibri"/>
                <a:cs typeface="PT Bold Heading" panose="00000400000000000000" pitchFamily="2" charset="-78"/>
              </a:rPr>
              <a:t>(NPK</a:t>
            </a:r>
            <a:r>
              <a:rPr lang="ar-SA" sz="2400" dirty="0" smtClean="0">
                <a:solidFill>
                  <a:srgbClr val="FFFF00"/>
                </a:solidFill>
                <a:ea typeface="Calibri"/>
                <a:cs typeface="PT Bold Heading" panose="00000400000000000000" pitchFamily="2" charset="-78"/>
              </a:rPr>
              <a:t>(</a:t>
            </a:r>
            <a:r>
              <a:rPr lang="en-US" sz="2400" dirty="0" smtClean="0">
                <a:solidFill>
                  <a:srgbClr val="FFFF00"/>
                </a:solidFill>
                <a:ea typeface="Calibri"/>
                <a:cs typeface="PT Bold Heading" panose="00000400000000000000" pitchFamily="2" charset="-78"/>
              </a:rPr>
              <a:t>  </a:t>
            </a:r>
            <a:r>
              <a:rPr lang="ar-SA" sz="2400" dirty="0" smtClean="0">
                <a:solidFill>
                  <a:srgbClr val="FFFF00"/>
                </a:solidFill>
                <a:ea typeface="Calibri"/>
                <a:cs typeface="PT Bold Heading" panose="00000400000000000000" pitchFamily="2" charset="-78"/>
              </a:rPr>
              <a:t>    </a:t>
            </a:r>
            <a:r>
              <a:rPr lang="ar-IQ" sz="2400" dirty="0" smtClean="0">
                <a:solidFill>
                  <a:srgbClr val="FFFF00"/>
                </a:solidFill>
                <a:ea typeface="Calibri"/>
                <a:cs typeface="PT Bold Heading" panose="00000400000000000000" pitchFamily="2" charset="-78"/>
              </a:rPr>
              <a:t>       - تقدير العناصر الغذائية</a:t>
            </a:r>
            <a:r>
              <a:rPr lang="ar-IQ" sz="2400" b="1" dirty="0" smtClean="0">
                <a:solidFill>
                  <a:srgbClr val="FFFF00"/>
                </a:solidFill>
              </a:rPr>
              <a:t> </a:t>
            </a:r>
            <a:endParaRPr lang="en-US" sz="2400" b="1" dirty="0">
              <a:solidFill>
                <a:srgbClr val="FFFF00"/>
              </a:solidFill>
            </a:endParaRPr>
          </a:p>
        </p:txBody>
      </p:sp>
      <p:sp>
        <p:nvSpPr>
          <p:cNvPr id="5" name="Rectangle 4"/>
          <p:cNvSpPr/>
          <p:nvPr/>
        </p:nvSpPr>
        <p:spPr>
          <a:xfrm>
            <a:off x="373819" y="491480"/>
            <a:ext cx="8496944" cy="977191"/>
          </a:xfrm>
          <a:prstGeom prst="rect">
            <a:avLst/>
          </a:prstGeom>
        </p:spPr>
        <p:txBody>
          <a:bodyPr wrap="square">
            <a:spAutoFit/>
          </a:bodyPr>
          <a:lstStyle/>
          <a:p>
            <a:pPr algn="r" rtl="1">
              <a:lnSpc>
                <a:spcPct val="150000"/>
              </a:lnSpc>
            </a:pPr>
            <a:r>
              <a:rPr lang="ar-IQ" sz="2000" dirty="0">
                <a:solidFill>
                  <a:srgbClr val="FFFF00"/>
                </a:solidFill>
                <a:cs typeface="PT Bold Heading" panose="00000400000000000000" pitchFamily="2" charset="-78"/>
              </a:rPr>
              <a:t>	</a:t>
            </a:r>
            <a:r>
              <a:rPr lang="ar-IQ" sz="2000" dirty="0" smtClean="0">
                <a:solidFill>
                  <a:srgbClr val="FFFF00"/>
                </a:solidFill>
                <a:cs typeface="PT Bold Heading" panose="00000400000000000000" pitchFamily="2" charset="-78"/>
              </a:rPr>
              <a:t>تم </a:t>
            </a:r>
            <a:r>
              <a:rPr lang="ar-IQ" sz="2000" dirty="0">
                <a:solidFill>
                  <a:srgbClr val="FFFF00"/>
                </a:solidFill>
                <a:cs typeface="PT Bold Heading" panose="00000400000000000000" pitchFamily="2" charset="-78"/>
              </a:rPr>
              <a:t>حساب الصفات التالية على اساس </a:t>
            </a:r>
            <a:r>
              <a:rPr lang="ar-IQ" sz="2000" dirty="0" smtClean="0">
                <a:solidFill>
                  <a:srgbClr val="FFFF00"/>
                </a:solidFill>
                <a:cs typeface="PT Bold Heading" panose="00000400000000000000" pitchFamily="2" charset="-78"/>
              </a:rPr>
              <a:t>متوسط </a:t>
            </a:r>
            <a:r>
              <a:rPr lang="en-US" sz="2000" dirty="0" smtClean="0">
                <a:solidFill>
                  <a:srgbClr val="FFFF00"/>
                </a:solidFill>
                <a:cs typeface="PT Bold Heading" panose="00000400000000000000" pitchFamily="2" charset="-78"/>
              </a:rPr>
              <a:t>  </a:t>
            </a:r>
            <a:r>
              <a:rPr lang="en-US" sz="2000" b="1" dirty="0" smtClean="0">
                <a:solidFill>
                  <a:srgbClr val="FFFF00"/>
                </a:solidFill>
                <a:cs typeface="PT Bold Heading" panose="00000400000000000000" pitchFamily="2" charset="-78"/>
              </a:rPr>
              <a:t>5</a:t>
            </a:r>
            <a:r>
              <a:rPr lang="en-US" sz="2000" dirty="0" smtClean="0">
                <a:solidFill>
                  <a:srgbClr val="FFFF00"/>
                </a:solidFill>
                <a:cs typeface="PT Bold Heading" panose="00000400000000000000" pitchFamily="2" charset="-78"/>
              </a:rPr>
              <a:t> </a:t>
            </a:r>
            <a:r>
              <a:rPr lang="ar-IQ" sz="2000" dirty="0" smtClean="0">
                <a:solidFill>
                  <a:srgbClr val="FFFF00"/>
                </a:solidFill>
                <a:cs typeface="PT Bold Heading" panose="00000400000000000000" pitchFamily="2" charset="-78"/>
              </a:rPr>
              <a:t>نباتات </a:t>
            </a:r>
            <a:r>
              <a:rPr lang="ar-IQ" sz="2000" dirty="0">
                <a:solidFill>
                  <a:srgbClr val="FFFF00"/>
                </a:solidFill>
                <a:cs typeface="PT Bold Heading" panose="00000400000000000000" pitchFamily="2" charset="-78"/>
              </a:rPr>
              <a:t>تم اخذها </a:t>
            </a:r>
            <a:r>
              <a:rPr lang="ar-IQ" sz="2000" dirty="0" smtClean="0">
                <a:solidFill>
                  <a:srgbClr val="FFFF00"/>
                </a:solidFill>
                <a:cs typeface="PT Bold Heading" panose="00000400000000000000" pitchFamily="2" charset="-78"/>
              </a:rPr>
              <a:t>عشوائيا</a:t>
            </a:r>
            <a:r>
              <a:rPr lang="ar-SA" sz="2000" dirty="0" smtClean="0">
                <a:solidFill>
                  <a:srgbClr val="FFFF00"/>
                </a:solidFill>
                <a:cs typeface="PT Bold Heading" panose="00000400000000000000" pitchFamily="2" charset="-78"/>
              </a:rPr>
              <a:t> </a:t>
            </a:r>
            <a:r>
              <a:rPr lang="ar-IQ" sz="2000" dirty="0" smtClean="0">
                <a:solidFill>
                  <a:srgbClr val="FFFF00"/>
                </a:solidFill>
                <a:cs typeface="PT Bold Heading" panose="00000400000000000000" pitchFamily="2" charset="-78"/>
              </a:rPr>
              <a:t>لأجراء </a:t>
            </a:r>
            <a:r>
              <a:rPr lang="ar-IQ" sz="2000" dirty="0">
                <a:solidFill>
                  <a:srgbClr val="FFFF00"/>
                </a:solidFill>
                <a:cs typeface="PT Bold Heading" panose="00000400000000000000" pitchFamily="2" charset="-78"/>
              </a:rPr>
              <a:t>القياسات والاختبارات </a:t>
            </a:r>
            <a:r>
              <a:rPr lang="ar-IQ" sz="2000" dirty="0" smtClean="0">
                <a:solidFill>
                  <a:srgbClr val="FFFF00"/>
                </a:solidFill>
                <a:cs typeface="PT Bold Heading" panose="00000400000000000000" pitchFamily="2" charset="-78"/>
              </a:rPr>
              <a:t>عليها. </a:t>
            </a:r>
            <a:endParaRPr lang="en-US" sz="2000" dirty="0">
              <a:solidFill>
                <a:srgbClr val="FFFF00"/>
              </a:solidFill>
              <a:cs typeface="PT Bold Heading" panose="00000400000000000000" pitchFamily="2" charset="-78"/>
            </a:endParaRPr>
          </a:p>
        </p:txBody>
      </p:sp>
      <p:sp>
        <p:nvSpPr>
          <p:cNvPr id="6" name="Rectangle 5"/>
          <p:cNvSpPr/>
          <p:nvPr/>
        </p:nvSpPr>
        <p:spPr>
          <a:xfrm>
            <a:off x="539552" y="3605919"/>
            <a:ext cx="8085188" cy="2585323"/>
          </a:xfrm>
          <a:prstGeom prst="rect">
            <a:avLst/>
          </a:prstGeom>
        </p:spPr>
        <p:txBody>
          <a:bodyPr wrap="square">
            <a:spAutoFit/>
          </a:bodyPr>
          <a:lstStyle/>
          <a:p>
            <a:pPr algn="r">
              <a:lnSpc>
                <a:spcPct val="150000"/>
              </a:lnSpc>
            </a:pPr>
            <a:r>
              <a:rPr lang="ar-IQ" sz="2400" dirty="0" smtClean="0">
                <a:solidFill>
                  <a:schemeClr val="bg1"/>
                </a:solidFill>
                <a:cs typeface="PT Bold Heading" panose="00000400000000000000" pitchFamily="2" charset="-78"/>
              </a:rPr>
              <a:t>ب - صفات النمو الخضري </a:t>
            </a:r>
          </a:p>
          <a:p>
            <a:pPr marL="342900" lvl="0" indent="-342900" algn="r" rtl="1">
              <a:lnSpc>
                <a:spcPct val="150000"/>
              </a:lnSpc>
              <a:buFont typeface="Wingdings" panose="05000000000000000000" pitchFamily="2" charset="2"/>
              <a:buChar char="§"/>
            </a:pPr>
            <a:r>
              <a:rPr lang="ar-IQ" sz="2400" dirty="0" smtClean="0">
                <a:solidFill>
                  <a:srgbClr val="FFFF00"/>
                </a:solidFill>
                <a:cs typeface="PT Bold Heading" panose="00000400000000000000" pitchFamily="2" charset="-78"/>
              </a:rPr>
              <a:t> </a:t>
            </a:r>
            <a:r>
              <a:rPr lang="ar-IQ" sz="2000" dirty="0">
                <a:solidFill>
                  <a:srgbClr val="FFFF00"/>
                </a:solidFill>
                <a:cs typeface="PT Bold Heading" panose="00000400000000000000" pitchFamily="2" charset="-78"/>
              </a:rPr>
              <a:t>تقدير دليل الكلوروفيل في الاوراق ( وحدة  </a:t>
            </a:r>
            <a:r>
              <a:rPr lang="en-US" sz="2000" dirty="0" smtClean="0">
                <a:solidFill>
                  <a:srgbClr val="FFFF00"/>
                </a:solidFill>
                <a:cs typeface="PT Bold Heading" panose="00000400000000000000" pitchFamily="2" charset="-78"/>
              </a:rPr>
              <a:t>SPAD </a:t>
            </a:r>
            <a:r>
              <a:rPr lang="ar-IQ" sz="2000" dirty="0" smtClean="0">
                <a:solidFill>
                  <a:srgbClr val="FFFF00"/>
                </a:solidFill>
                <a:cs typeface="PT Bold Heading" panose="00000400000000000000" pitchFamily="2" charset="-78"/>
              </a:rPr>
              <a:t> </a:t>
            </a:r>
            <a:r>
              <a:rPr lang="en-US" sz="2000" dirty="0" smtClean="0">
                <a:solidFill>
                  <a:srgbClr val="FFFF00"/>
                </a:solidFill>
                <a:cs typeface="PT Bold Heading" panose="00000400000000000000" pitchFamily="2" charset="-78"/>
              </a:rPr>
              <a:t>(</a:t>
            </a:r>
            <a:endParaRPr lang="en-US" sz="2000" dirty="0">
              <a:solidFill>
                <a:srgbClr val="FFFF00"/>
              </a:solidFill>
              <a:cs typeface="PT Bold Heading" panose="00000400000000000000" pitchFamily="2" charset="-78"/>
            </a:endParaRPr>
          </a:p>
          <a:p>
            <a:pPr marL="342900" lvl="0" indent="-342900" algn="r" rtl="1">
              <a:lnSpc>
                <a:spcPct val="150000"/>
              </a:lnSpc>
              <a:buFont typeface="Wingdings" panose="05000000000000000000" pitchFamily="2" charset="2"/>
              <a:buChar char="§"/>
            </a:pPr>
            <a:r>
              <a:rPr lang="ar-IQ" sz="2000" dirty="0">
                <a:solidFill>
                  <a:srgbClr val="FFFF00"/>
                </a:solidFill>
                <a:cs typeface="PT Bold Heading" panose="00000400000000000000" pitchFamily="2" charset="-78"/>
              </a:rPr>
              <a:t>عدد الاوراق بالنبات ( ورقة . نبات</a:t>
            </a:r>
            <a:r>
              <a:rPr lang="ar-IQ" sz="2000" baseline="30000" dirty="0">
                <a:solidFill>
                  <a:srgbClr val="FFFF00"/>
                </a:solidFill>
                <a:cs typeface="PT Bold Heading" panose="00000400000000000000" pitchFamily="2" charset="-78"/>
              </a:rPr>
              <a:t>-1</a:t>
            </a:r>
            <a:r>
              <a:rPr lang="ar-IQ" sz="2000" dirty="0">
                <a:solidFill>
                  <a:srgbClr val="FFFF00"/>
                </a:solidFill>
                <a:cs typeface="PT Bold Heading" panose="00000400000000000000" pitchFamily="2" charset="-78"/>
              </a:rPr>
              <a:t> ) </a:t>
            </a:r>
          </a:p>
          <a:p>
            <a:pPr marL="342900" lvl="0" indent="-342900" algn="r" rtl="1">
              <a:lnSpc>
                <a:spcPct val="150000"/>
              </a:lnSpc>
              <a:buFont typeface="Wingdings" panose="05000000000000000000" pitchFamily="2" charset="2"/>
              <a:buChar char="§"/>
            </a:pPr>
            <a:r>
              <a:rPr lang="ar-IQ" sz="2000" dirty="0">
                <a:solidFill>
                  <a:srgbClr val="FFFF00"/>
                </a:solidFill>
                <a:cs typeface="PT Bold Heading" panose="00000400000000000000" pitchFamily="2" charset="-78"/>
              </a:rPr>
              <a:t>المساحة الورقية ( سم</a:t>
            </a:r>
            <a:r>
              <a:rPr lang="ar-IQ" sz="2000" baseline="30000" dirty="0">
                <a:solidFill>
                  <a:srgbClr val="FFFF00"/>
                </a:solidFill>
                <a:cs typeface="PT Bold Heading" panose="00000400000000000000" pitchFamily="2" charset="-78"/>
              </a:rPr>
              <a:t>2</a:t>
            </a:r>
            <a:r>
              <a:rPr lang="ar-IQ" sz="2000" dirty="0">
                <a:solidFill>
                  <a:srgbClr val="FFFF00"/>
                </a:solidFill>
                <a:cs typeface="PT Bold Heading" panose="00000400000000000000" pitchFamily="2" charset="-78"/>
              </a:rPr>
              <a:t> )  </a:t>
            </a:r>
            <a:endParaRPr lang="en-US" sz="2000" dirty="0">
              <a:solidFill>
                <a:srgbClr val="FFFF00"/>
              </a:solidFill>
              <a:cs typeface="PT Bold Heading" panose="00000400000000000000" pitchFamily="2" charset="-78"/>
            </a:endParaRPr>
          </a:p>
          <a:p>
            <a:pPr marL="342900" lvl="0" indent="-342900" algn="r" rtl="1">
              <a:lnSpc>
                <a:spcPct val="150000"/>
              </a:lnSpc>
              <a:buFont typeface="Wingdings" panose="05000000000000000000" pitchFamily="2" charset="2"/>
              <a:buChar char="§"/>
            </a:pPr>
            <a:r>
              <a:rPr lang="ar-SA" sz="2000" dirty="0">
                <a:solidFill>
                  <a:srgbClr val="FFFF00"/>
                </a:solidFill>
                <a:cs typeface="PT Bold Heading" panose="00000400000000000000" pitchFamily="2" charset="-78"/>
              </a:rPr>
              <a:t>ارتفاع النبات ( سم ) </a:t>
            </a:r>
            <a:endParaRPr lang="en-US" sz="2000" dirty="0">
              <a:solidFill>
                <a:srgbClr val="FFFF00"/>
              </a:solidFill>
              <a:cs typeface="PT Bold Heading" panose="00000400000000000000" pitchFamily="2" charset="-78"/>
            </a:endParaRPr>
          </a:p>
        </p:txBody>
      </p:sp>
    </p:spTree>
    <p:extLst>
      <p:ext uri="{BB962C8B-B14F-4D97-AF65-F5344CB8AC3E}">
        <p14:creationId xmlns:p14="http://schemas.microsoft.com/office/powerpoint/2010/main" val="2211787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3478</TotalTime>
  <Words>1089</Words>
  <Application>Microsoft Office PowerPoint</Application>
  <PresentationFormat>عرض على الشاشة (3:4)‏</PresentationFormat>
  <Paragraphs>268</Paragraphs>
  <Slides>18</Slides>
  <Notes>1</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تدفق</vt:lpstr>
      <vt:lpstr>عرض تقديمي في PowerPoint</vt:lpstr>
      <vt:lpstr>فاعلية الرش بالزنك والنحاس في النمو الخضري وحاصل الذرة الصفراء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تأثير اضافة حامض الهيوميك والتسميد الورقي بالبوتاسيوم  في نمو وحاصل نبات الذرة الصفراء</dc:title>
  <dc:creator>DR.Ahmed Saker 2o1O</dc:creator>
  <cp:lastModifiedBy>Apple</cp:lastModifiedBy>
  <cp:revision>126</cp:revision>
  <dcterms:created xsi:type="dcterms:W3CDTF">2016-10-02T06:02:54Z</dcterms:created>
  <dcterms:modified xsi:type="dcterms:W3CDTF">2017-03-15T16:05:21Z</dcterms:modified>
</cp:coreProperties>
</file>